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</p:sldIdLst>
  <p:sldSz cx="12192000" cy="6858000"/>
  <p:notesSz cx="6792913" cy="99250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9250-848F-4984-A4C7-F40E97C6E920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F2B7-BD39-4CA8-A5B5-511CBA403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9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E6A8AC-3055-4C1E-839E-4DD00BD4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B38F4A-2CDD-4E9C-ABA6-21B8FEE3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7C5C20-E706-4D10-BD4D-78F32734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B43B-6BFB-4289-9437-ABD6FD36860C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9AF048-EA87-45F4-B6DB-19B69F24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EC5FC5-39FE-40DB-B676-3E2CC0D3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3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223A4-39DB-45E1-8C84-8FFA478E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1E0F314-2582-4644-BA65-1BF5A0709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8BA262-234C-4F4E-99D8-3456B978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644-F007-4AEF-AA36-80729727EA85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214F5F-2A52-4907-B3D0-B47308BE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F07EE6-AB9A-41ED-8F45-8EBBEC7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24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69BF2E3-1575-4190-991E-2ECC8C482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5DEEF0-E0BE-4CF0-A8BB-F0B692B7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2FFCD-6051-4366-946D-EF77B0B0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5D7B-1C49-45F7-BD45-8484DB482404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7F55E8-2134-4832-96BF-9F286F2F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783E92-5ADC-478B-BE65-A5A11F25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01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030D3-E23D-4058-AB71-F42E2EF7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179343-D360-4E63-87EA-E9B0E5F5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042FC0-C425-4686-87CC-3D464DC1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700-D9F5-4EE0-A5BE-63973E82744B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F02FF3-22D2-4136-87BB-FF4403D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644CBE-9792-49DA-B89A-24839F47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3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B62FC-5E6B-4854-AA90-3DCC2D36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2E1366-F5E5-4D06-94D9-077551BD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596A8F-4996-43B6-BBDA-B94AFCD8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0726-FC6F-4B37-B8D9-6921E84B314C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F31F26-6D3D-4FFF-BEBD-29B5B8AE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2AFDDE-FC83-4207-8AB2-E255524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27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756939-0F90-4BF7-BF05-26F32801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146BC-13FF-47DC-8D3E-1BB7CCCA4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215647-D530-4F42-8303-8062F2FD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03050E-2746-4145-9D6E-1F569AD1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B79-D56E-4F59-9CBD-7D704E088268}" type="datetime1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A54DA3-780D-4547-8AA4-A1A75C48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C9A6C4-A648-4C90-A436-B9B09CD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05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DF7DA-EFCF-47E9-A2B3-0A97537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55AAA4-A110-4D74-B371-4C7016A6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9D8D8-82BE-4A59-A2C0-B13AE1AB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43F316-4715-423A-987D-EE443A11A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FA4492B-9EC1-4B43-8D25-D21E7334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E9FB07-F74A-48CC-AF33-C8B6D91B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7DBF-02C8-4A0F-9A05-F6674C07AC08}" type="datetime1">
              <a:rPr lang="hr-HR" smtClean="0"/>
              <a:t>7.3.2022.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44A5E91-BB74-4149-9A4A-085DFF5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1F2163C-8CE8-40B5-9BA8-2A300DF4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0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CCEF1-8891-4F51-B538-A1F2E06E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8BC268-BCA4-4643-86C8-AC0370F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C701-A886-4E31-8592-0923B2EE2D0D}" type="datetime1">
              <a:rPr lang="hr-HR" smtClean="0"/>
              <a:t>7.3.2022.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8398ABF-33D7-4E03-A020-3AEB2BC2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A7BFEA-EF38-47D8-AF1D-AE28EBDC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26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5FE0298-0895-46A7-8865-B45D663F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645-8AF8-4CA4-A961-5F22442990C1}" type="datetime1">
              <a:rPr lang="hr-HR" smtClean="0"/>
              <a:t>7.3.2022.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CE5CA0-A28D-47D7-BB42-0F7FB4B9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BB1CFC-6967-499B-8131-9002CA1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5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1889B-E14F-43CC-8869-4982F361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8FFCD1-AB65-4503-8179-4D3FF4BE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67AD2A-DF43-496E-BD1B-AC047FBF3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15CAFB-C7AE-46CB-8946-001D3C2D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5E40-2FF7-4C99-B72E-15692CF554CE}" type="datetime1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25E39D-4C89-4100-B209-9B6B4FA0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1E6320-32E7-4FD5-9F29-DB293801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7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EA31D-E08A-4B0D-A7D9-1BD9EE97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C989AC-D09B-4F10-8E00-EF76AA0BF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89A26E-0EE9-4275-A62A-F19B0A60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022D4A-C500-44AB-B498-AA17BC0A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67C-C466-4A6E-8C4C-DFB5F601B5C6}" type="datetime1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67C176-90C4-4F8A-A025-0724B5BA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8B9918-8A15-4776-8C52-E32231CC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6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4666212-EFE1-44C7-A070-2392000F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314572-78E5-4CC9-AA7A-779DEE0F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4DC344-3F6A-499A-9B21-6C362907C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E000-2C1E-4241-90C0-861DCBA3837D}" type="datetime1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CC4404-D162-4E07-9E95-A93FC522E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51B453-3CF2-4AB6-8C7B-0FE73F608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9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dedabor.com/biznis/menadzment/koliko-je-donesena-odluka-dobra-za-n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h.wikipedia.org/wiki/Ma%C4%8Dk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ippopx.com/hr/bear-dangerous-maverick-1054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213CA-DF28-4831-B4F4-575ECC0F4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0559"/>
            <a:ext cx="11353799" cy="4636882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ČUDA U SNJEGOGRADU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E6A50B-5AD9-4675-862B-52072735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10" y="5976730"/>
            <a:ext cx="4293704" cy="59828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PŠ GRDANJCI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A160AF5-7C64-4357-ABF6-7DB23E3E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5" y="658153"/>
            <a:ext cx="10793885" cy="39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433760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04" y="954157"/>
            <a:ext cx="6272096" cy="56702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/>
              <a:t>Jednoga zimskoga dana svi stanovnici </a:t>
            </a:r>
            <a:r>
              <a:rPr lang="hr-HR" sz="2400" dirty="0" err="1"/>
              <a:t>SnjegoGrada</a:t>
            </a:r>
            <a:r>
              <a:rPr lang="hr-HR" sz="2400" dirty="0"/>
              <a:t> su se otišli sanjkati na njihovo najdraže brdo. Oni su to brdo zvali </a:t>
            </a:r>
            <a:r>
              <a:rPr lang="hr-HR" sz="2400" dirty="0" err="1"/>
              <a:t>snjegogradovo</a:t>
            </a:r>
            <a:r>
              <a:rPr lang="hr-HR" sz="2400" dirty="0"/>
              <a:t> brdo. Bilo je jako veliko i imalo je puno snijega. Dok su se sanjkali ugledali su jednu lijepu i veliku pticu šarenih krila, a perje joj je bilo u duginim bojama.  </a:t>
            </a:r>
          </a:p>
          <a:p>
            <a:pPr marL="0" indent="0">
              <a:buNone/>
            </a:pPr>
            <a:r>
              <a:rPr lang="hr-HR" sz="2400" dirty="0"/>
              <a:t>Kada su stanovnici </a:t>
            </a:r>
            <a:r>
              <a:rPr lang="hr-HR" sz="2400" dirty="0" err="1"/>
              <a:t>SnjegoGrada</a:t>
            </a:r>
            <a:r>
              <a:rPr lang="hr-HR" sz="2400" dirty="0"/>
              <a:t> ugledali pticu odmah su je pozdravili i pitali je hoće li se sanjkati s njima? Ptica je rekla da hoće i tako su se svi zajedno zabavljali do kasno navečer. </a:t>
            </a:r>
          </a:p>
          <a:p>
            <a:pPr marL="0" indent="0">
              <a:buNone/>
            </a:pPr>
            <a:r>
              <a:rPr lang="hr-HR" sz="2400" dirty="0"/>
              <a:t>Idućeg jutra snjegovići su popričali s pticom. Ptica im je ispričala da se izgubila dok je išla prema jugu. Stanovnici </a:t>
            </a:r>
            <a:r>
              <a:rPr lang="hr-HR" sz="2400" dirty="0" err="1"/>
              <a:t>SnjegoGrada</a:t>
            </a:r>
            <a:r>
              <a:rPr lang="hr-HR" sz="2400" dirty="0"/>
              <a:t> jako su voljeli životinje, pa su rekli da može ostati koliko god želi. </a:t>
            </a:r>
          </a:p>
          <a:p>
            <a:pPr marL="0" indent="0">
              <a:buNone/>
            </a:pPr>
            <a:r>
              <a:rPr lang="hr-HR" sz="2400" dirty="0"/>
              <a:t>Ptica se razveselila, i zahvalila im. Pticu su nazvali </a:t>
            </a:r>
            <a:r>
              <a:rPr lang="hr-HR" sz="2400" dirty="0" err="1"/>
              <a:t>Šarenka</a:t>
            </a:r>
            <a:r>
              <a:rPr lang="hr-HR" sz="2400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10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86BEDE-52E3-4105-A843-580636C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5889689"/>
            <a:ext cx="3270479" cy="664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/>
              <a:t>Larisa, 4. razred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F9CF088-3D12-4A5D-9B0B-FA7AB2CEC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0" b="53138"/>
          <a:stretch/>
        </p:blipFill>
        <p:spPr>
          <a:xfrm>
            <a:off x="6705600" y="954156"/>
            <a:ext cx="5052897" cy="47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25" y="291340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825" y="695117"/>
            <a:ext cx="6584031" cy="5670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Jutros sam otišla na jahanje svojim konjem i naišla na jednu veliku šumu. Vidjela sam velike nanose snijega i odlučila ući u šumu jer sam bila znatiželjna. Zanimalo me da li je tamo vila, kraljica ili vještica. </a:t>
            </a:r>
          </a:p>
          <a:p>
            <a:pPr marL="0" indent="0">
              <a:buNone/>
            </a:pPr>
            <a:r>
              <a:rPr lang="hr-HR" sz="2400" dirty="0"/>
              <a:t>Kad sam se približila šumi, ugledala sam puno snjegovića. Svi su bili veseli i zaigrani. Neki su se igrali loptom od snijega, neki trčali, neki vozili bicikl a neki se sanjkali. Primijetili su me i pozvali na igru i svašta mi ispričali. Rekli su da vole ići u školu i najviše vole glazbeni jer svi vole pjevati.</a:t>
            </a:r>
          </a:p>
          <a:p>
            <a:pPr marL="0" indent="0">
              <a:buNone/>
            </a:pPr>
            <a:r>
              <a:rPr lang="hr-HR" sz="2400" dirty="0"/>
              <a:t>Njihovi roditelji nisu išli na posao oni su radili kod kuće. Mame su pekle najfinije kolače, a tate brinule za djecu. Morali su ih štititi od sunca, jer kad bi ih sunce obasjalo, oni bi se počeli topiti. </a:t>
            </a:r>
          </a:p>
          <a:p>
            <a:pPr marL="0" indent="0">
              <a:buNone/>
            </a:pPr>
            <a:r>
              <a:rPr lang="hr-HR" sz="2400" dirty="0"/>
              <a:t>Lijepo sam se zabavila i obećala im da ću ih opet posjetiti.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11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BF03EB4-94FD-4A6C-B571-DAFE1A3E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7303" y="5678513"/>
            <a:ext cx="2286645" cy="565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Bruna, 4. razred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A0E09DB-ACBF-44F4-AD2F-CECD8A138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3" b="46393"/>
          <a:stretch/>
        </p:blipFill>
        <p:spPr>
          <a:xfrm>
            <a:off x="7099856" y="896912"/>
            <a:ext cx="4429533" cy="346305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E5D78BE-4499-46FD-9FF7-6D6C8FE46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37895" y="4420088"/>
            <a:ext cx="2449408" cy="1945278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FC4332C7-B08F-4467-9CF5-60CCC3B11335}"/>
              </a:ext>
            </a:extLst>
          </p:cNvPr>
          <p:cNvSpPr txBox="1"/>
          <p:nvPr/>
        </p:nvSpPr>
        <p:spPr>
          <a:xfrm>
            <a:off x="7099856" y="7007039"/>
            <a:ext cx="114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4" tooltip="http://www.dedabor.com/biznis/menadzment/koliko-je-donesena-odluka-dobra-za-nas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5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33072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10" y="450327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010" y="1062148"/>
            <a:ext cx="5370949" cy="5345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U </a:t>
            </a:r>
            <a:r>
              <a:rPr lang="hr-HR" sz="2400" dirty="0" err="1"/>
              <a:t>SnjegoGrad</a:t>
            </a:r>
            <a:r>
              <a:rPr lang="hr-HR" sz="2400" dirty="0"/>
              <a:t> zalutala je mačka. Hodala je i hodala, pa je naišla na jednog stanovnika, snjegovića, i pitala ga kamo je došla. Rekao joj je kako se zove grad i obećao joj sve pokazati.</a:t>
            </a:r>
          </a:p>
          <a:p>
            <a:pPr marL="0" indent="0">
              <a:buNone/>
            </a:pPr>
            <a:r>
              <a:rPr lang="hr-HR" sz="2400" dirty="0"/>
              <a:t>Mačka se tome baš veselila. Stanovnik </a:t>
            </a:r>
            <a:r>
              <a:rPr lang="hr-HR" sz="2400" dirty="0" err="1"/>
              <a:t>SnjegoGrada</a:t>
            </a:r>
            <a:r>
              <a:rPr lang="hr-HR" sz="2400" dirty="0"/>
              <a:t> upoznao je mačku sa svojim prijateljima koji su se tada igrali sa snijegom. Pozvali su mačku da im se pridruži. Mačka se počela s njima veselo igrati. Više nije bila tužna. </a:t>
            </a:r>
          </a:p>
          <a:p>
            <a:pPr marL="0" indent="0">
              <a:buNone/>
            </a:pPr>
            <a:r>
              <a:rPr lang="hr-HR" sz="2400" dirty="0"/>
              <a:t>Mačka je bila jako sretna. Polako je padala noć i shvatila je da se mora razići sa snjegovićima i vratiti kući. Prije nego su se rastali mački su dali ime </a:t>
            </a:r>
            <a:r>
              <a:rPr lang="hr-HR" sz="2400" dirty="0" err="1"/>
              <a:t>Slatkica</a:t>
            </a:r>
            <a:r>
              <a:rPr lang="hr-HR" sz="2400" dirty="0"/>
              <a:t>. </a:t>
            </a:r>
          </a:p>
          <a:p>
            <a:pPr marL="0" indent="0">
              <a:buNone/>
            </a:pPr>
            <a:r>
              <a:rPr lang="hr-HR" sz="2400" dirty="0"/>
              <a:t>Mačka se okrenula i otišla svojoj kući.</a:t>
            </a: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12</a:t>
            </a:fld>
            <a:endParaRPr lang="hr-HR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638CA0FD-00C2-43D1-9AE4-EFC788C31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3550" y="5607736"/>
            <a:ext cx="3130825" cy="505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Lara, 4. razred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816CBA4-7F16-4809-B0C5-CADFC8D9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62147"/>
            <a:ext cx="5553392" cy="298336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904D675-98B5-4052-BF6A-B12008403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9130" y="4289092"/>
            <a:ext cx="2120348" cy="21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36" y="797511"/>
            <a:ext cx="10058400" cy="479209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974" y="5299363"/>
            <a:ext cx="3501226" cy="541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Luka, 4. razred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13</a:t>
            </a:fld>
            <a:endParaRPr lang="hr-HR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D1A99BC2-4297-444E-932D-D0A1CF51F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7"/>
          <a:stretch/>
        </p:blipFill>
        <p:spPr>
          <a:xfrm>
            <a:off x="6398483" y="1734956"/>
            <a:ext cx="4955317" cy="304907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F7F01D7-03CF-4E38-9BA5-8B35C1F03E70}"/>
              </a:ext>
            </a:extLst>
          </p:cNvPr>
          <p:cNvSpPr txBox="1"/>
          <p:nvPr/>
        </p:nvSpPr>
        <p:spPr>
          <a:xfrm>
            <a:off x="650353" y="1536174"/>
            <a:ext cx="5631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jednom jako hladnom gradu </a:t>
            </a:r>
            <a:r>
              <a:rPr lang="hr-HR" sz="2400" dirty="0" err="1"/>
              <a:t>SnjegoGradu</a:t>
            </a:r>
            <a:r>
              <a:rPr lang="hr-HR" sz="2400" dirty="0"/>
              <a:t> živjeli su veliki i mali snjegovići. </a:t>
            </a:r>
          </a:p>
          <a:p>
            <a:r>
              <a:rPr lang="hr-HR" sz="2400" dirty="0"/>
              <a:t>Po cijele dane su se igrali u snijegu i pjevali prigodne </a:t>
            </a:r>
            <a:r>
              <a:rPr lang="hr-HR" sz="2400" dirty="0" err="1"/>
              <a:t>snjegopjesmice</a:t>
            </a:r>
            <a:r>
              <a:rPr lang="hr-HR" sz="2400" dirty="0"/>
              <a:t>. </a:t>
            </a:r>
          </a:p>
          <a:p>
            <a:r>
              <a:rPr lang="hr-HR" sz="2400" dirty="0"/>
              <a:t>Radili su snježne kugle i igrali se </a:t>
            </a:r>
            <a:r>
              <a:rPr lang="hr-HR" sz="2400" dirty="0" err="1"/>
              <a:t>snjegoskrivača</a:t>
            </a:r>
            <a:r>
              <a:rPr lang="hr-HR" sz="2400" dirty="0"/>
              <a:t> iza njih. </a:t>
            </a:r>
          </a:p>
          <a:p>
            <a:r>
              <a:rPr lang="hr-HR" sz="2400" dirty="0"/>
              <a:t>S malenim grudama su se grudali, loptali i izmišljali različite nove </a:t>
            </a:r>
            <a:r>
              <a:rPr lang="hr-HR" sz="2400" dirty="0" err="1"/>
              <a:t>snjegoigre</a:t>
            </a:r>
            <a:r>
              <a:rPr lang="hr-HR" sz="2400" dirty="0"/>
              <a:t>. </a:t>
            </a:r>
          </a:p>
          <a:p>
            <a:r>
              <a:rPr lang="hr-HR" sz="2400" dirty="0"/>
              <a:t>Stalno su bili vani i nikada im nije bilo dosadno. </a:t>
            </a:r>
          </a:p>
          <a:p>
            <a:r>
              <a:rPr lang="hr-HR" sz="2400" dirty="0"/>
              <a:t>Bili su zdravi i veseli i ničega im nije nedostajalo. 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89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383BB8-772C-457C-9502-615512DC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D2CCD81-D3BA-4A5A-9177-7B776FFDD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826" y="365124"/>
            <a:ext cx="11211339" cy="5991225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377B022-9F63-48C9-A15F-A0BF947E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42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46" y="550439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45" y="1152938"/>
            <a:ext cx="4313741" cy="527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Jutros je u </a:t>
            </a:r>
            <a:r>
              <a:rPr lang="hr-HR" sz="2400" dirty="0" err="1"/>
              <a:t>SnjegoGrad</a:t>
            </a:r>
            <a:r>
              <a:rPr lang="hr-HR" sz="2400" dirty="0"/>
              <a:t> došla nova papiga. </a:t>
            </a:r>
          </a:p>
          <a:p>
            <a:pPr marL="0" indent="0">
              <a:buNone/>
            </a:pPr>
            <a:r>
              <a:rPr lang="hr-HR" sz="2400" dirty="0"/>
              <a:t>Naselila se na tavan od Zlaćanog i s prozora gledala što rade mali snjegovići. Kad god bi oni nešto uzviknuli, papiga je ponovila. </a:t>
            </a:r>
          </a:p>
          <a:p>
            <a:pPr marL="0" indent="0">
              <a:buNone/>
            </a:pPr>
            <a:r>
              <a:rPr lang="hr-HR" sz="2400" dirty="0"/>
              <a:t>Nije im bilo jasno zašto svaki put čuju svoje rečenice dvaput.</a:t>
            </a:r>
          </a:p>
          <a:p>
            <a:pPr marL="0" indent="0">
              <a:buNone/>
            </a:pPr>
            <a:r>
              <a:rPr lang="hr-HR" sz="2400" dirty="0"/>
              <a:t>Uplašili su se i pobjegli u kuću. </a:t>
            </a:r>
          </a:p>
          <a:p>
            <a:pPr marL="0" indent="0">
              <a:buNone/>
            </a:pPr>
            <a:r>
              <a:rPr lang="hr-HR" sz="2400" dirty="0"/>
              <a:t>Papigi je to sve bilo smješno. Rekla im je da se ona samo dobro zabavlja i nije uopće opasna.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2</a:t>
            </a:fld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CDDFD28-D150-4B9B-9D87-70CDD1CB3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19" y="1364973"/>
            <a:ext cx="6111182" cy="392264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7835D0D-E807-4DF1-B4DD-B772008192F3}"/>
              </a:ext>
            </a:extLst>
          </p:cNvPr>
          <p:cNvSpPr txBox="1"/>
          <p:nvPr/>
        </p:nvSpPr>
        <p:spPr>
          <a:xfrm>
            <a:off x="5160939" y="5652663"/>
            <a:ext cx="47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Emanuel,  1. razred</a:t>
            </a:r>
          </a:p>
        </p:txBody>
      </p:sp>
    </p:spTree>
    <p:extLst>
      <p:ext uri="{BB962C8B-B14F-4D97-AF65-F5344CB8AC3E}">
        <p14:creationId xmlns:p14="http://schemas.microsoft.com/office/powerpoint/2010/main" val="36862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376469"/>
            <a:ext cx="10058400" cy="371796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04" y="1176407"/>
            <a:ext cx="6404618" cy="530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Gradonačelnica Danica jutros je rano ustala i    izašla iz svoje kućice. Vidjela je da je napadalo puno novog snijega. </a:t>
            </a:r>
          </a:p>
          <a:p>
            <a:pPr marL="0" indent="0">
              <a:buNone/>
            </a:pPr>
            <a:r>
              <a:rPr lang="hr-HR" sz="2400" dirty="0"/>
              <a:t>Zaključila je da u gradu ima premalo stanovnika koji bi mogli čistiti snijeg pa je odlučila napraviti nove snjegoviće. </a:t>
            </a:r>
          </a:p>
          <a:p>
            <a:pPr marL="0" indent="0">
              <a:buNone/>
            </a:pPr>
            <a:r>
              <a:rPr lang="hr-HR" sz="2400" dirty="0"/>
              <a:t>Napravila je tri i stavila im plavu, zelenu i žutu kapicu s crvenim </a:t>
            </a:r>
            <a:r>
              <a:rPr lang="hr-HR" sz="2400" dirty="0" err="1"/>
              <a:t>coflekima</a:t>
            </a:r>
            <a:r>
              <a:rPr lang="hr-HR" sz="2400" dirty="0"/>
              <a:t>. Nazvala ih je Maro, Rivo i Marko. Ali ostali snjegovići zvali su ih Crveni </a:t>
            </a:r>
            <a:r>
              <a:rPr lang="hr-HR" sz="2400" dirty="0" err="1"/>
              <a:t>Cofleki</a:t>
            </a:r>
            <a:r>
              <a:rPr lang="hr-HR" sz="2400" dirty="0"/>
              <a:t>. </a:t>
            </a:r>
          </a:p>
          <a:p>
            <a:pPr marL="0" indent="0">
              <a:buNone/>
            </a:pPr>
            <a:r>
              <a:rPr lang="hr-HR" sz="2400" dirty="0"/>
              <a:t>Gradonačelnici su se jako sviđali. Mislila je kako će se svi diviti njihovim prekrasnim kapicama. </a:t>
            </a:r>
          </a:p>
          <a:p>
            <a:pPr marL="0" indent="0">
              <a:buNone/>
            </a:pPr>
            <a:r>
              <a:rPr lang="hr-HR" sz="2400" dirty="0"/>
              <a:t>Bila je jako vesela jer su to bili najljepši snjegovići koje je u životu vidjela.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3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A7EE88-20D8-4455-9CD1-B6000368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1822" y="5649000"/>
            <a:ext cx="3621157" cy="58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Leon, 1. razred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F972954-531C-4D2B-B440-AB5A5343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2"/>
          <a:stretch/>
        </p:blipFill>
        <p:spPr>
          <a:xfrm>
            <a:off x="6761747" y="1504122"/>
            <a:ext cx="499674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1" y="655194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101" y="1187752"/>
            <a:ext cx="4983812" cy="52487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600" dirty="0"/>
              <a:t>Snjegovići su se probudili, spremili za školu i izašli iz kuće. </a:t>
            </a:r>
          </a:p>
          <a:p>
            <a:pPr marL="0" indent="0">
              <a:buNone/>
            </a:pPr>
            <a:r>
              <a:rPr lang="hr-HR" sz="2600" dirty="0"/>
              <a:t>U školu su krenuli pješke, jer nije došao autobus. Putem su sreli medvjeda i preplašili se. Trčali su sve do škole i brzo prijateljima ispričali što im se na putu dogodilo. </a:t>
            </a:r>
          </a:p>
          <a:p>
            <a:pPr marL="0" indent="0">
              <a:buNone/>
            </a:pPr>
            <a:r>
              <a:rPr lang="hr-HR" sz="2600" dirty="0"/>
              <a:t>Drugi dan nakon doručka i spremanja bilo im je teško krenuti u školu. Bojali su se, ali nisu više sreli medvjeda. </a:t>
            </a:r>
          </a:p>
          <a:p>
            <a:pPr marL="0" indent="0">
              <a:buNone/>
            </a:pPr>
            <a:r>
              <a:rPr lang="hr-HR" sz="2600" dirty="0"/>
              <a:t>Kad su se vratili kući rekli su mami da su dobili pet iz matematike. </a:t>
            </a:r>
          </a:p>
          <a:p>
            <a:pPr marL="0" indent="0">
              <a:buNone/>
            </a:pPr>
            <a:r>
              <a:rPr lang="hr-HR" sz="2600" dirty="0"/>
              <a:t>Ručali su, napravili domaću zadaću i sretni bojali svoje šarene </a:t>
            </a:r>
            <a:r>
              <a:rPr lang="hr-HR" sz="2600" dirty="0" err="1"/>
              <a:t>bojanke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4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1F907DF-4AF9-45B3-BAF7-B9D19ED7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7553" y="5783374"/>
            <a:ext cx="2906247" cy="5050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Mateo, 2. razred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904542A-716C-45FD-8CC7-8BC7D025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27" y="1187752"/>
            <a:ext cx="5636473" cy="37768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7C86FC0-B812-4636-82A0-00AC33EF6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63701" y="5075582"/>
            <a:ext cx="2452647" cy="13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465155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03" y="951658"/>
            <a:ext cx="11135645" cy="5458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Snijeg jako pada. Snjegovići se vesele grudanju. Žele se                                                  nekako zabaviti. No, planove im malo remete ministri koji                                                              žure po sladoled za </a:t>
            </a:r>
            <a:r>
              <a:rPr lang="hr-HR" sz="2400" dirty="0" err="1"/>
              <a:t>snjegonačelnicu</a:t>
            </a:r>
            <a:r>
              <a:rPr lang="hr-HR" sz="2400" dirty="0"/>
              <a:t> Danicu. </a:t>
            </a:r>
          </a:p>
          <a:p>
            <a:pPr marL="0" indent="0">
              <a:buNone/>
            </a:pPr>
            <a:r>
              <a:rPr lang="hr-HR" sz="2400" dirty="0"/>
              <a:t>I ministri i gradonačelnica odlučili su pridružiti im se u igri.                                                 Toliko su svi uživali da su nakon toga zajedno otišli na                                                    sladoled.  </a:t>
            </a:r>
          </a:p>
          <a:p>
            <a:pPr marL="0" indent="0">
              <a:buNone/>
            </a:pPr>
            <a:r>
              <a:rPr lang="hr-HR" sz="2400" dirty="0"/>
              <a:t>Sljedeće jutro ministri su bili žalosni jer je gradonačelnica                                                   bila prehlađena. I mali snjegovići su bili tužni. </a:t>
            </a:r>
          </a:p>
          <a:p>
            <a:pPr marL="0" indent="0">
              <a:buNone/>
            </a:pPr>
            <a:r>
              <a:rPr lang="hr-HR" sz="2400" dirty="0"/>
              <a:t>Gradonačelnica je ozdravila tek nakon četiri dana. </a:t>
            </a:r>
          </a:p>
          <a:p>
            <a:pPr marL="0" indent="0">
              <a:buNone/>
            </a:pPr>
            <a:r>
              <a:rPr lang="hr-HR" sz="2400" dirty="0"/>
              <a:t>U proljeće svi snjegovići su bili tužni, a Danica ljuta. Bilo je toplo i snjegovići su se rastopili. Cijeli </a:t>
            </a:r>
            <a:r>
              <a:rPr lang="hr-HR" sz="2400" dirty="0" err="1"/>
              <a:t>SnjegoGrad</a:t>
            </a:r>
            <a:r>
              <a:rPr lang="hr-HR" sz="2400" dirty="0"/>
              <a:t> je bio voda. Morali su čekati novu zimu da bi opet imali svoj mali gradić. Gradonačelnica je naredila da moraju napraviti frižider protiv vrućine. </a:t>
            </a:r>
          </a:p>
          <a:p>
            <a:pPr marL="0" indent="0">
              <a:buNone/>
            </a:pPr>
            <a:r>
              <a:rPr lang="hr-HR" sz="2400" dirty="0"/>
              <a:t>Mi smo živi samo kad je vani hladno, rekli su snjegovići.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5</a:t>
            </a:fld>
            <a:endParaRPr lang="hr-HR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768ADAF2-D29E-4FEA-84E1-5C6FA183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7617" y="5878228"/>
            <a:ext cx="2256183" cy="36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Noa, 2. razred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FFB1273-97A2-4A57-8B3A-A7BFF6A3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0" y="1064144"/>
            <a:ext cx="3830868" cy="32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70" y="539195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170" y="1083710"/>
            <a:ext cx="5181599" cy="4910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err="1"/>
              <a:t>SnjegoGradu</a:t>
            </a:r>
            <a:r>
              <a:rPr lang="hr-HR" dirty="0"/>
              <a:t> živjeli su mali i veliki snjegovići s lijepim kapicama. </a:t>
            </a:r>
          </a:p>
          <a:p>
            <a:pPr marL="0" indent="0">
              <a:buNone/>
            </a:pPr>
            <a:r>
              <a:rPr lang="hr-HR" dirty="0"/>
              <a:t>Bilo ih je jako puno. </a:t>
            </a:r>
          </a:p>
          <a:p>
            <a:pPr marL="0" indent="0">
              <a:buNone/>
            </a:pPr>
            <a:r>
              <a:rPr lang="hr-HR" dirty="0"/>
              <a:t>Mali su bili zaigrani pa su se grudali i sanjkali. Bili su mokri i prehladili su se. </a:t>
            </a:r>
          </a:p>
          <a:p>
            <a:pPr marL="0" indent="0">
              <a:buNone/>
            </a:pPr>
            <a:r>
              <a:rPr lang="hr-HR" dirty="0"/>
              <a:t>Zato su im veliki snjegovići obukli šarene kapice i šalove. Kapice su bile žute, plave i crvene. </a:t>
            </a:r>
          </a:p>
          <a:p>
            <a:pPr marL="0" indent="0">
              <a:buNone/>
            </a:pPr>
            <a:r>
              <a:rPr lang="hr-HR" dirty="0"/>
              <a:t>Svi su bili veseli. </a:t>
            </a:r>
          </a:p>
          <a:p>
            <a:pPr marL="0" indent="0">
              <a:buNone/>
            </a:pPr>
            <a:r>
              <a:rPr lang="hr-HR" dirty="0"/>
              <a:t>Dobili su čaj i keksiće da što prije ozdrave. </a:t>
            </a:r>
          </a:p>
          <a:p>
            <a:pPr marL="0" indent="0">
              <a:buNone/>
            </a:pPr>
            <a:r>
              <a:rPr lang="hr-HR" dirty="0"/>
              <a:t>Drugi dan veliki snjegovići napravili su skijašku stazu za skijanje i sanjkanje da bi se njihova vesela djeca mogla dobro zabavljati.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6</a:t>
            </a:fld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099E4ED1-9262-492B-965A-FA179AFE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11837"/>
            <a:ext cx="5181600" cy="365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Mihael, 2. razred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78823E7-C384-4E89-A655-EB61DB6A1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8733" b="20131"/>
          <a:stretch/>
        </p:blipFill>
        <p:spPr>
          <a:xfrm>
            <a:off x="6172199" y="1263096"/>
            <a:ext cx="5517631" cy="43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13" y="42807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13" y="911594"/>
            <a:ext cx="5954043" cy="530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Mali snjegović je išao kod bake.  Kad je stigao baka je spavala. Probudio je baku i nagovorio je da zajedno peku kolače. </a:t>
            </a:r>
          </a:p>
          <a:p>
            <a:pPr marL="0" indent="0">
              <a:buNone/>
            </a:pPr>
            <a:r>
              <a:rPr lang="hr-HR" sz="2400" dirty="0"/>
              <a:t>Kolača je bilo previše, pa su veliki dio kolača podijelili ili prodali stanovnicima </a:t>
            </a:r>
            <a:r>
              <a:rPr lang="hr-HR" sz="2400" dirty="0" err="1"/>
              <a:t>SnjegoGrada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r>
              <a:rPr lang="hr-HR" sz="2400" dirty="0"/>
              <a:t>Na kraju su se počastili sladoledom je su puno zaradili. Imali su 100 kuna. </a:t>
            </a:r>
          </a:p>
          <a:p>
            <a:pPr marL="0" indent="0">
              <a:buNone/>
            </a:pPr>
            <a:r>
              <a:rPr lang="hr-HR" sz="2400" dirty="0"/>
              <a:t>Snjegović je kupio četiri kugle sladoleda, a baka jednu jer je štedjela novac. </a:t>
            </a:r>
          </a:p>
          <a:p>
            <a:pPr marL="0" indent="0">
              <a:buNone/>
            </a:pPr>
            <a:r>
              <a:rPr lang="hr-HR" sz="2400" dirty="0"/>
              <a:t>Mali snjegović kupio je još igračke i krafne u dućanu. Potrošio je sve novce. Nakon toga je plakao. </a:t>
            </a:r>
          </a:p>
          <a:p>
            <a:pPr marL="0" indent="0">
              <a:buNone/>
            </a:pPr>
            <a:r>
              <a:rPr lang="hr-HR" sz="2400" dirty="0"/>
              <a:t>Da se razveseli otišao je svojoj </a:t>
            </a:r>
            <a:r>
              <a:rPr lang="hr-HR" sz="2400" dirty="0" err="1"/>
              <a:t>snjegocuri</a:t>
            </a:r>
            <a:r>
              <a:rPr lang="hr-HR" sz="2400" dirty="0"/>
              <a:t> </a:t>
            </a:r>
            <a:r>
              <a:rPr lang="hr-HR" sz="2400" dirty="0" err="1"/>
              <a:t>Snješkici</a:t>
            </a:r>
            <a:r>
              <a:rPr lang="hr-HR" sz="2400" dirty="0"/>
              <a:t> koja ga je tješila.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7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1873CD9-E58B-4935-AFD6-1DCFEEE3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4306" y="5754929"/>
            <a:ext cx="3876764" cy="55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Teo, 3. razred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67070B-8528-4933-AAFF-7EEAC6A73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" r="53261" b="54855"/>
          <a:stretch/>
        </p:blipFill>
        <p:spPr>
          <a:xfrm>
            <a:off x="6834306" y="1060173"/>
            <a:ext cx="4761347" cy="40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9" y="417446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358" y="901148"/>
            <a:ext cx="6241771" cy="5670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err="1"/>
              <a:t>Gradonačenica</a:t>
            </a:r>
            <a:r>
              <a:rPr lang="hr-HR" sz="2400" dirty="0"/>
              <a:t> Danica otvorila je novi butik na </a:t>
            </a:r>
            <a:r>
              <a:rPr lang="hr-HR" sz="2400" dirty="0" err="1"/>
              <a:t>snjegotrgu</a:t>
            </a:r>
            <a:r>
              <a:rPr lang="hr-HR" sz="2400" dirty="0"/>
              <a:t>. Kada se otvorio svi su odmah došli u kupovinu. </a:t>
            </a:r>
          </a:p>
          <a:p>
            <a:pPr marL="0" indent="0">
              <a:buNone/>
            </a:pPr>
            <a:r>
              <a:rPr lang="hr-HR" sz="2400" dirty="0" err="1"/>
              <a:t>Gradonačenica</a:t>
            </a:r>
            <a:r>
              <a:rPr lang="hr-HR" sz="2400" dirty="0"/>
              <a:t> Danica kupila je lijepu ljubičasto plavu haljinu. Butik je bio pun ljubičasto-plavih stvari. Na parkiralištu bilo je puno plavih automobila. I butik je bio cijeli tamno ljubičast.  </a:t>
            </a:r>
          </a:p>
          <a:p>
            <a:pPr marL="0" indent="0">
              <a:buNone/>
            </a:pPr>
            <a:r>
              <a:rPr lang="hr-HR" sz="2400" dirty="0"/>
              <a:t>Crvenkapica je platila, a </a:t>
            </a:r>
            <a:r>
              <a:rPr lang="hr-HR" sz="2400" dirty="0" err="1"/>
              <a:t>snjegonačelnica</a:t>
            </a:r>
            <a:r>
              <a:rPr lang="hr-HR" sz="2400" dirty="0"/>
              <a:t> Danica zadovoljno sve isprobala. </a:t>
            </a:r>
          </a:p>
          <a:p>
            <a:pPr marL="0" indent="0">
              <a:buNone/>
            </a:pPr>
            <a:r>
              <a:rPr lang="hr-HR" sz="2400" dirty="0"/>
              <a:t>Crveni </a:t>
            </a:r>
            <a:r>
              <a:rPr lang="hr-HR" sz="2400" dirty="0" err="1"/>
              <a:t>Coflek</a:t>
            </a:r>
            <a:r>
              <a:rPr lang="hr-HR" sz="2400" dirty="0"/>
              <a:t> je kupio plave cipele, a Zeleni </a:t>
            </a:r>
            <a:r>
              <a:rPr lang="hr-HR" sz="2400" dirty="0" err="1"/>
              <a:t>Coflek</a:t>
            </a:r>
            <a:r>
              <a:rPr lang="hr-HR" sz="2400" dirty="0"/>
              <a:t>  ljubičastu odjeću.</a:t>
            </a:r>
          </a:p>
          <a:p>
            <a:pPr marL="0" indent="0">
              <a:buNone/>
            </a:pPr>
            <a:r>
              <a:rPr lang="hr-HR" sz="2400" dirty="0" err="1"/>
              <a:t>Gradonačenica</a:t>
            </a:r>
            <a:r>
              <a:rPr lang="hr-HR" sz="2400" dirty="0"/>
              <a:t> Danica se nije mogla odlučiti što će obući drugi dan. Sve što je kupila bilo joj je lijepo i krasno joj je stajalo. </a:t>
            </a:r>
          </a:p>
          <a:p>
            <a:pPr marL="0" indent="0">
              <a:buNone/>
            </a:pPr>
            <a:r>
              <a:rPr lang="hr-HR" sz="2400" dirty="0"/>
              <a:t>Svi stanovnici </a:t>
            </a:r>
            <a:r>
              <a:rPr lang="hr-HR" sz="2400" dirty="0" err="1"/>
              <a:t>Snjegograda</a:t>
            </a:r>
            <a:r>
              <a:rPr lang="hr-HR" sz="2400" dirty="0"/>
              <a:t> kupili su nove kapice. 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8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CCF8FBC-C021-44C5-9740-8992538D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5711686"/>
            <a:ext cx="4081670" cy="53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Dora, 3. razred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AC9F5FC-1826-49AB-80E1-BD9D1FD6E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095180"/>
            <a:ext cx="4558747" cy="42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10" y="47188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Čuda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382" y="982748"/>
            <a:ext cx="5744233" cy="55682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Snjegovići su se skijali, a samo Danica nije. </a:t>
            </a:r>
          </a:p>
          <a:p>
            <a:pPr marL="0" indent="0">
              <a:buNone/>
            </a:pPr>
            <a:r>
              <a:rPr lang="hr-HR" dirty="0"/>
              <a:t>Crvenka je morala gradonačelnici donijeti sladoled od jagode. To je bio njen zadatak.</a:t>
            </a:r>
          </a:p>
          <a:p>
            <a:pPr marL="0" indent="0">
              <a:buNone/>
            </a:pPr>
            <a:r>
              <a:rPr lang="hr-HR" dirty="0" err="1"/>
              <a:t>Plavko</a:t>
            </a:r>
            <a:r>
              <a:rPr lang="hr-HR" dirty="0"/>
              <a:t> se nije znao skijati. Crvenka ga je  poslala Zelenom </a:t>
            </a:r>
            <a:r>
              <a:rPr lang="hr-HR" dirty="0" err="1"/>
              <a:t>Cofleku</a:t>
            </a:r>
            <a:r>
              <a:rPr lang="hr-HR" dirty="0"/>
              <a:t> da ga nauči skijati.  On je i nju naučio, rekla je.  </a:t>
            </a:r>
          </a:p>
          <a:p>
            <a:pPr marL="0" indent="0">
              <a:buNone/>
            </a:pPr>
            <a:r>
              <a:rPr lang="hr-HR" dirty="0" err="1"/>
              <a:t>Plavko</a:t>
            </a:r>
            <a:r>
              <a:rPr lang="hr-HR" dirty="0"/>
              <a:t> je potražio Zelenog </a:t>
            </a:r>
            <a:r>
              <a:rPr lang="hr-HR" dirty="0" err="1"/>
              <a:t>Cofleka</a:t>
            </a:r>
            <a:r>
              <a:rPr lang="hr-HR" dirty="0"/>
              <a:t> i obećao da će mu dati sanjke ako mu pomogne.</a:t>
            </a:r>
          </a:p>
          <a:p>
            <a:pPr marL="0" indent="0">
              <a:buNone/>
            </a:pPr>
            <a:r>
              <a:rPr lang="hr-HR" dirty="0"/>
              <a:t>Zelenko je pristao. No, kad se </a:t>
            </a:r>
            <a:r>
              <a:rPr lang="hr-HR" dirty="0" err="1"/>
              <a:t>Plavko</a:t>
            </a:r>
            <a:r>
              <a:rPr lang="hr-HR" dirty="0"/>
              <a:t> spustio niz padinu udario je u drvo i sanjke i skije su se raspale. Na glavi mu je narasla </a:t>
            </a:r>
            <a:r>
              <a:rPr lang="hr-HR" dirty="0" err="1"/>
              <a:t>kvrgica</a:t>
            </a:r>
            <a:r>
              <a:rPr lang="hr-HR" dirty="0"/>
              <a:t>. </a:t>
            </a:r>
          </a:p>
          <a:p>
            <a:pPr marL="0" indent="0">
              <a:buNone/>
            </a:pPr>
            <a:r>
              <a:rPr lang="hr-HR" dirty="0"/>
              <a:t>Drugi snjegovići tužili su ga gradonačelnici Danici. Zato je </a:t>
            </a:r>
            <a:r>
              <a:rPr lang="hr-HR" dirty="0" err="1"/>
              <a:t>snjegonačelnica</a:t>
            </a:r>
            <a:r>
              <a:rPr lang="hr-HR" dirty="0"/>
              <a:t> </a:t>
            </a:r>
            <a:r>
              <a:rPr lang="hr-HR" dirty="0" err="1"/>
              <a:t>Plavku</a:t>
            </a:r>
            <a:r>
              <a:rPr lang="hr-HR" dirty="0"/>
              <a:t> odredila kaznu: cijeli tjedan ne smije voziti automobil. </a:t>
            </a:r>
          </a:p>
          <a:p>
            <a:pPr marL="0" indent="0">
              <a:buNone/>
            </a:pPr>
            <a:r>
              <a:rPr lang="hr-HR" dirty="0"/>
              <a:t>I svi su veselo otišli kući. I ova avantura je završila.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9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02DC70-9C8A-4E12-8800-8F0864FD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817" y="5716042"/>
            <a:ext cx="4168393" cy="36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Dino, 3. razred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C6660E3-CF43-4F8A-8110-9B827D592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" r="47391" b="45381"/>
          <a:stretch/>
        </p:blipFill>
        <p:spPr>
          <a:xfrm>
            <a:off x="6293615" y="860258"/>
            <a:ext cx="5277678" cy="43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1496</Words>
  <Application>Microsoft Office PowerPoint</Application>
  <PresentationFormat>Široki zaslon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ČUDA U SNJEGOGRADU</vt:lpstr>
      <vt:lpstr>Čuda u SnjegoGradu</vt:lpstr>
      <vt:lpstr>Čuda SnjegoGradu</vt:lpstr>
      <vt:lpstr>Čuda u SnjegoGradu</vt:lpstr>
      <vt:lpstr>Čuda u SnjegoGradu</vt:lpstr>
      <vt:lpstr>Čuda u SnjegoGradu</vt:lpstr>
      <vt:lpstr>Čuda u SnjegoGradu</vt:lpstr>
      <vt:lpstr>Čuda u SnjegoGradu</vt:lpstr>
      <vt:lpstr>Čuda u SnjegoGradu</vt:lpstr>
      <vt:lpstr>Čuda u SnjegoGradu</vt:lpstr>
      <vt:lpstr>Čuda u SnjegoGradu</vt:lpstr>
      <vt:lpstr>Čuda u SnjegoGradu</vt:lpstr>
      <vt:lpstr>Čuda u SnjegoGradu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ŠILJO U ČAROBNOM GRADU</dc:title>
  <dc:creator>Sanja Barbarić</dc:creator>
  <cp:lastModifiedBy>Sanja Barbarić</cp:lastModifiedBy>
  <cp:revision>63</cp:revision>
  <cp:lastPrinted>2022-01-17T08:23:29Z</cp:lastPrinted>
  <dcterms:created xsi:type="dcterms:W3CDTF">2022-01-12T15:54:13Z</dcterms:created>
  <dcterms:modified xsi:type="dcterms:W3CDTF">2022-03-07T15:43:50Z</dcterms:modified>
</cp:coreProperties>
</file>