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0"/>
  </p:notesMasterIdLst>
  <p:sldIdLst>
    <p:sldId id="256" r:id="rId2"/>
    <p:sldId id="264" r:id="rId3"/>
    <p:sldId id="269" r:id="rId4"/>
    <p:sldId id="257" r:id="rId5"/>
    <p:sldId id="258" r:id="rId6"/>
    <p:sldId id="273" r:id="rId7"/>
    <p:sldId id="275" r:id="rId8"/>
    <p:sldId id="259" r:id="rId9"/>
    <p:sldId id="260" r:id="rId10"/>
    <p:sldId id="261" r:id="rId11"/>
    <p:sldId id="262" r:id="rId12"/>
    <p:sldId id="263" r:id="rId13"/>
    <p:sldId id="265" r:id="rId14"/>
    <p:sldId id="266" r:id="rId15"/>
    <p:sldId id="272" r:id="rId16"/>
    <p:sldId id="268" r:id="rId17"/>
    <p:sldId id="270" r:id="rId18"/>
    <p:sldId id="271" r:id="rId19"/>
  </p:sldIdLst>
  <p:sldSz cx="12192000" cy="6858000"/>
  <p:notesSz cx="6792913" cy="992505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7" d="100"/>
          <a:sy n="127" d="100"/>
        </p:scale>
        <p:origin x="29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48100" y="0"/>
            <a:ext cx="2943225" cy="496888"/>
          </a:xfrm>
          <a:prstGeom prst="rect">
            <a:avLst/>
          </a:prstGeom>
        </p:spPr>
        <p:txBody>
          <a:bodyPr vert="horz" lIns="91440" tIns="45720" rIns="91440" bIns="45720" rtlCol="0"/>
          <a:lstStyle>
            <a:lvl1pPr algn="r">
              <a:defRPr sz="1200"/>
            </a:lvl1pPr>
          </a:lstStyle>
          <a:p>
            <a:fld id="{EB179250-848F-4984-A4C7-F40E97C6E920}" type="datetimeFigureOut">
              <a:rPr lang="hr-HR" smtClean="0"/>
              <a:t>15.3.2022.</a:t>
            </a:fld>
            <a:endParaRPr lang="hr-HR"/>
          </a:p>
        </p:txBody>
      </p:sp>
      <p:sp>
        <p:nvSpPr>
          <p:cNvPr id="4" name="Rezervirano mjesto slike slajda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79450" y="4776788"/>
            <a:ext cx="5434013" cy="3908425"/>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428163"/>
            <a:ext cx="2943225" cy="4968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48100" y="9428163"/>
            <a:ext cx="2943225" cy="496887"/>
          </a:xfrm>
          <a:prstGeom prst="rect">
            <a:avLst/>
          </a:prstGeom>
        </p:spPr>
        <p:txBody>
          <a:bodyPr vert="horz" lIns="91440" tIns="45720" rIns="91440" bIns="45720" rtlCol="0" anchor="b"/>
          <a:lstStyle>
            <a:lvl1pPr algn="r">
              <a:defRPr sz="1200"/>
            </a:lvl1pPr>
          </a:lstStyle>
          <a:p>
            <a:fld id="{C27FF2B7-BD39-4CA8-A5B5-511CBA403FDA}" type="slidenum">
              <a:rPr lang="hr-HR" smtClean="0"/>
              <a:t>‹#›</a:t>
            </a:fld>
            <a:endParaRPr lang="hr-HR"/>
          </a:p>
        </p:txBody>
      </p:sp>
    </p:spTree>
    <p:extLst>
      <p:ext uri="{BB962C8B-B14F-4D97-AF65-F5344CB8AC3E}">
        <p14:creationId xmlns:p14="http://schemas.microsoft.com/office/powerpoint/2010/main" val="397897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E6A8AC-3055-4C1E-839E-4DD00BD4DD58}"/>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D1B38F4A-2CDD-4E9C-ABA6-21B8FEE3F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237C5C20-E706-4D10-BD4D-78F32734E153}"/>
              </a:ext>
            </a:extLst>
          </p:cNvPr>
          <p:cNvSpPr>
            <a:spLocks noGrp="1"/>
          </p:cNvSpPr>
          <p:nvPr>
            <p:ph type="dt" sz="half" idx="10"/>
          </p:nvPr>
        </p:nvSpPr>
        <p:spPr/>
        <p:txBody>
          <a:bodyPr/>
          <a:lstStyle/>
          <a:p>
            <a:fld id="{0A24B43B-6BFB-4289-9437-ABD6FD36860C}" type="datetime1">
              <a:rPr lang="hr-HR" smtClean="0"/>
              <a:t>15.3.2022.</a:t>
            </a:fld>
            <a:endParaRPr lang="hr-HR"/>
          </a:p>
        </p:txBody>
      </p:sp>
      <p:sp>
        <p:nvSpPr>
          <p:cNvPr id="5" name="Rezervirano mjesto podnožja 4">
            <a:extLst>
              <a:ext uri="{FF2B5EF4-FFF2-40B4-BE49-F238E27FC236}">
                <a16:creationId xmlns:a16="http://schemas.microsoft.com/office/drawing/2014/main" id="{B29AF048-EA87-45F4-B6DB-19B69F24E3F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EEC5FC5-39FE-40DB-B676-3E2CC0D34BB5}"/>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200539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4223A4-39DB-45E1-8C84-8FFA478E78C8}"/>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1E0F314-2582-4644-BA65-1BF5A0709D23}"/>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0C8BA262-234C-4F4E-99D8-3456B978FA93}"/>
              </a:ext>
            </a:extLst>
          </p:cNvPr>
          <p:cNvSpPr>
            <a:spLocks noGrp="1"/>
          </p:cNvSpPr>
          <p:nvPr>
            <p:ph type="dt" sz="half" idx="10"/>
          </p:nvPr>
        </p:nvSpPr>
        <p:spPr/>
        <p:txBody>
          <a:bodyPr/>
          <a:lstStyle/>
          <a:p>
            <a:fld id="{F894E644-F007-4AEF-AA36-80729727EA85}" type="datetime1">
              <a:rPr lang="hr-HR" smtClean="0"/>
              <a:t>15.3.2022.</a:t>
            </a:fld>
            <a:endParaRPr lang="hr-HR"/>
          </a:p>
        </p:txBody>
      </p:sp>
      <p:sp>
        <p:nvSpPr>
          <p:cNvPr id="5" name="Rezervirano mjesto podnožja 4">
            <a:extLst>
              <a:ext uri="{FF2B5EF4-FFF2-40B4-BE49-F238E27FC236}">
                <a16:creationId xmlns:a16="http://schemas.microsoft.com/office/drawing/2014/main" id="{B1214F5F-2A52-4907-B3D0-B47308BE6F8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9F07EE6-AB9A-41ED-8F45-8EBBEC7877E2}"/>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94324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869BF2E3-1575-4190-991E-2ECC8C482F1B}"/>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EF5DEEF0-E0BE-4CF0-A8BB-F0B692B7BE10}"/>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9142FFCD-6051-4366-946D-EF77B0B0F8CE}"/>
              </a:ext>
            </a:extLst>
          </p:cNvPr>
          <p:cNvSpPr>
            <a:spLocks noGrp="1"/>
          </p:cNvSpPr>
          <p:nvPr>
            <p:ph type="dt" sz="half" idx="10"/>
          </p:nvPr>
        </p:nvSpPr>
        <p:spPr/>
        <p:txBody>
          <a:bodyPr/>
          <a:lstStyle/>
          <a:p>
            <a:fld id="{13B05D7B-1C49-45F7-BD45-8484DB482404}" type="datetime1">
              <a:rPr lang="hr-HR" smtClean="0"/>
              <a:t>15.3.2022.</a:t>
            </a:fld>
            <a:endParaRPr lang="hr-HR"/>
          </a:p>
        </p:txBody>
      </p:sp>
      <p:sp>
        <p:nvSpPr>
          <p:cNvPr id="5" name="Rezervirano mjesto podnožja 4">
            <a:extLst>
              <a:ext uri="{FF2B5EF4-FFF2-40B4-BE49-F238E27FC236}">
                <a16:creationId xmlns:a16="http://schemas.microsoft.com/office/drawing/2014/main" id="{A97F55E8-2134-4832-96BF-9F286F2FA63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D783E92-5ADC-478B-BE65-A5A11F25D9BD}"/>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03401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5030D3-E23D-4058-AB71-F42E2EF7ABA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5179343-D360-4E63-87EA-E9B0E5F5D8C2}"/>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B0042FC0-C425-4686-87CC-3D464DC13C20}"/>
              </a:ext>
            </a:extLst>
          </p:cNvPr>
          <p:cNvSpPr>
            <a:spLocks noGrp="1"/>
          </p:cNvSpPr>
          <p:nvPr>
            <p:ph type="dt" sz="half" idx="10"/>
          </p:nvPr>
        </p:nvSpPr>
        <p:spPr/>
        <p:txBody>
          <a:bodyPr/>
          <a:lstStyle/>
          <a:p>
            <a:fld id="{DA105700-D9F5-4EE0-A5BE-63973E82744B}" type="datetime1">
              <a:rPr lang="hr-HR" smtClean="0"/>
              <a:t>15.3.2022.</a:t>
            </a:fld>
            <a:endParaRPr lang="hr-HR"/>
          </a:p>
        </p:txBody>
      </p:sp>
      <p:sp>
        <p:nvSpPr>
          <p:cNvPr id="5" name="Rezervirano mjesto podnožja 4">
            <a:extLst>
              <a:ext uri="{FF2B5EF4-FFF2-40B4-BE49-F238E27FC236}">
                <a16:creationId xmlns:a16="http://schemas.microsoft.com/office/drawing/2014/main" id="{9AF02FF3-22D2-4136-87BB-FF4403D6DFB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3644CBE-9792-49DA-B89A-24839F471439}"/>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206317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CB62FC-5E6B-4854-AA90-3DCC2D363DB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542E1366-F5E5-4D06-94D9-077551BDA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28596A8F-4996-43B6-BBDA-B94AFCD8C2CA}"/>
              </a:ext>
            </a:extLst>
          </p:cNvPr>
          <p:cNvSpPr>
            <a:spLocks noGrp="1"/>
          </p:cNvSpPr>
          <p:nvPr>
            <p:ph type="dt" sz="half" idx="10"/>
          </p:nvPr>
        </p:nvSpPr>
        <p:spPr/>
        <p:txBody>
          <a:bodyPr/>
          <a:lstStyle/>
          <a:p>
            <a:fld id="{B4750726-FC6F-4B37-B8D9-6921E84B314C}" type="datetime1">
              <a:rPr lang="hr-HR" smtClean="0"/>
              <a:t>15.3.2022.</a:t>
            </a:fld>
            <a:endParaRPr lang="hr-HR"/>
          </a:p>
        </p:txBody>
      </p:sp>
      <p:sp>
        <p:nvSpPr>
          <p:cNvPr id="5" name="Rezervirano mjesto podnožja 4">
            <a:extLst>
              <a:ext uri="{FF2B5EF4-FFF2-40B4-BE49-F238E27FC236}">
                <a16:creationId xmlns:a16="http://schemas.microsoft.com/office/drawing/2014/main" id="{D2F31F26-6D3D-4FFF-BEBD-29B5B8AEE2A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02AFDDE-FC83-4207-8AB2-E255524B1975}"/>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80027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756939-0F90-4BF7-BF05-26F32801FC9C}"/>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A39146BC-13FF-47DC-8D3E-1BB7CCCA47B1}"/>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F5215647-D530-4F42-8303-8062F2FD528E}"/>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2003050E-2746-4145-9D6E-1F569AD187D9}"/>
              </a:ext>
            </a:extLst>
          </p:cNvPr>
          <p:cNvSpPr>
            <a:spLocks noGrp="1"/>
          </p:cNvSpPr>
          <p:nvPr>
            <p:ph type="dt" sz="half" idx="10"/>
          </p:nvPr>
        </p:nvSpPr>
        <p:spPr/>
        <p:txBody>
          <a:bodyPr/>
          <a:lstStyle/>
          <a:p>
            <a:fld id="{30771B79-D56E-4F59-9CBD-7D704E088268}" type="datetime1">
              <a:rPr lang="hr-HR" smtClean="0"/>
              <a:t>15.3.2022.</a:t>
            </a:fld>
            <a:endParaRPr lang="hr-HR"/>
          </a:p>
        </p:txBody>
      </p:sp>
      <p:sp>
        <p:nvSpPr>
          <p:cNvPr id="6" name="Rezervirano mjesto podnožja 5">
            <a:extLst>
              <a:ext uri="{FF2B5EF4-FFF2-40B4-BE49-F238E27FC236}">
                <a16:creationId xmlns:a16="http://schemas.microsoft.com/office/drawing/2014/main" id="{E0A54DA3-780D-4547-8AA4-A1A75C482E1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0C9A6C4-A648-4C90-A436-B9B09CD91859}"/>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615050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3DF7DA-EFCF-47E9-A2B3-0A97537AD54C}"/>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555AAA4-A110-4D74-B371-4C7016A62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ACA9D8D8-82BE-4A59-A2C0-B13AE1AB17C3}"/>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9A43F316-4715-423A-987D-EE443A11A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AFA4492B-9EC1-4B43-8D25-D21E733495B5}"/>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03E9FB07-F74A-48CC-AF33-C8B6D91B9500}"/>
              </a:ext>
            </a:extLst>
          </p:cNvPr>
          <p:cNvSpPr>
            <a:spLocks noGrp="1"/>
          </p:cNvSpPr>
          <p:nvPr>
            <p:ph type="dt" sz="half" idx="10"/>
          </p:nvPr>
        </p:nvSpPr>
        <p:spPr/>
        <p:txBody>
          <a:bodyPr/>
          <a:lstStyle/>
          <a:p>
            <a:fld id="{17897DBF-02C8-4A0F-9A05-F6674C07AC08}" type="datetime1">
              <a:rPr lang="hr-HR" smtClean="0"/>
              <a:t>15.3.2022.</a:t>
            </a:fld>
            <a:endParaRPr lang="hr-HR"/>
          </a:p>
        </p:txBody>
      </p:sp>
      <p:sp>
        <p:nvSpPr>
          <p:cNvPr id="8" name="Rezervirano mjesto podnožja 7">
            <a:extLst>
              <a:ext uri="{FF2B5EF4-FFF2-40B4-BE49-F238E27FC236}">
                <a16:creationId xmlns:a16="http://schemas.microsoft.com/office/drawing/2014/main" id="{644A5E91-BB74-4149-9A4A-085DFF58E3C2}"/>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21F2163C-8CE8-40B5-9BA8-2A300DF46216}"/>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734608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1CCEF1-8891-4F51-B538-A1F2E06EB32A}"/>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D78BC268-BCA4-4643-86C8-AC0370FE37CE}"/>
              </a:ext>
            </a:extLst>
          </p:cNvPr>
          <p:cNvSpPr>
            <a:spLocks noGrp="1"/>
          </p:cNvSpPr>
          <p:nvPr>
            <p:ph type="dt" sz="half" idx="10"/>
          </p:nvPr>
        </p:nvSpPr>
        <p:spPr/>
        <p:txBody>
          <a:bodyPr/>
          <a:lstStyle/>
          <a:p>
            <a:fld id="{26B6C701-A886-4E31-8592-0923B2EE2D0D}" type="datetime1">
              <a:rPr lang="hr-HR" smtClean="0"/>
              <a:t>15.3.2022.</a:t>
            </a:fld>
            <a:endParaRPr lang="hr-HR"/>
          </a:p>
        </p:txBody>
      </p:sp>
      <p:sp>
        <p:nvSpPr>
          <p:cNvPr id="4" name="Rezervirano mjesto podnožja 3">
            <a:extLst>
              <a:ext uri="{FF2B5EF4-FFF2-40B4-BE49-F238E27FC236}">
                <a16:creationId xmlns:a16="http://schemas.microsoft.com/office/drawing/2014/main" id="{D8398ABF-33D7-4E03-A020-3AEB2BC2961C}"/>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7BA7BFEA-EF38-47D8-AF1D-AE28EBDC69A7}"/>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57826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35FE0298-0895-46A7-8865-B45D663F3A77}"/>
              </a:ext>
            </a:extLst>
          </p:cNvPr>
          <p:cNvSpPr>
            <a:spLocks noGrp="1"/>
          </p:cNvSpPr>
          <p:nvPr>
            <p:ph type="dt" sz="half" idx="10"/>
          </p:nvPr>
        </p:nvSpPr>
        <p:spPr/>
        <p:txBody>
          <a:bodyPr/>
          <a:lstStyle/>
          <a:p>
            <a:fld id="{6CD4C645-8AF8-4CA4-A961-5F22442990C1}" type="datetime1">
              <a:rPr lang="hr-HR" smtClean="0"/>
              <a:t>15.3.2022.</a:t>
            </a:fld>
            <a:endParaRPr lang="hr-HR"/>
          </a:p>
        </p:txBody>
      </p:sp>
      <p:sp>
        <p:nvSpPr>
          <p:cNvPr id="3" name="Rezervirano mjesto podnožja 2">
            <a:extLst>
              <a:ext uri="{FF2B5EF4-FFF2-40B4-BE49-F238E27FC236}">
                <a16:creationId xmlns:a16="http://schemas.microsoft.com/office/drawing/2014/main" id="{69CE5CA0-A28D-47D7-BB42-0F7FB4B99124}"/>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3ABB1CFC-6967-499B-8131-9002CA139116}"/>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946529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41889B-E14F-43CC-8869-4982F361D0B9}"/>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678FFCD1-AB65-4503-8179-4D3FF4BE4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2567AD2A-DF43-496E-BD1B-AC047FBF3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FF15CAFB-C7AE-46CB-8946-001D3C2DC303}"/>
              </a:ext>
            </a:extLst>
          </p:cNvPr>
          <p:cNvSpPr>
            <a:spLocks noGrp="1"/>
          </p:cNvSpPr>
          <p:nvPr>
            <p:ph type="dt" sz="half" idx="10"/>
          </p:nvPr>
        </p:nvSpPr>
        <p:spPr/>
        <p:txBody>
          <a:bodyPr/>
          <a:lstStyle/>
          <a:p>
            <a:fld id="{95705E40-2FF7-4C99-B72E-15692CF554CE}" type="datetime1">
              <a:rPr lang="hr-HR" smtClean="0"/>
              <a:t>15.3.2022.</a:t>
            </a:fld>
            <a:endParaRPr lang="hr-HR"/>
          </a:p>
        </p:txBody>
      </p:sp>
      <p:sp>
        <p:nvSpPr>
          <p:cNvPr id="6" name="Rezervirano mjesto podnožja 5">
            <a:extLst>
              <a:ext uri="{FF2B5EF4-FFF2-40B4-BE49-F238E27FC236}">
                <a16:creationId xmlns:a16="http://schemas.microsoft.com/office/drawing/2014/main" id="{1325E39D-4C89-4100-B209-9B6B4FA013BA}"/>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9B1E6320-32E7-4FD5-9F29-DB293801C2E6}"/>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587752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FEA31D-E08A-4B0D-A7D9-1BD9EE97D65B}"/>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41C989AC-D09B-4F10-8E00-EF76AA0BF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9289A26E-0EE9-4275-A62A-F19B0A602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6E022D4A-C500-44AB-B498-AA17BC0A3C2B}"/>
              </a:ext>
            </a:extLst>
          </p:cNvPr>
          <p:cNvSpPr>
            <a:spLocks noGrp="1"/>
          </p:cNvSpPr>
          <p:nvPr>
            <p:ph type="dt" sz="half" idx="10"/>
          </p:nvPr>
        </p:nvSpPr>
        <p:spPr/>
        <p:txBody>
          <a:bodyPr/>
          <a:lstStyle/>
          <a:p>
            <a:fld id="{BE09C67C-C466-4A6E-8C4C-DFB5F601B5C6}" type="datetime1">
              <a:rPr lang="hr-HR" smtClean="0"/>
              <a:t>15.3.2022.</a:t>
            </a:fld>
            <a:endParaRPr lang="hr-HR"/>
          </a:p>
        </p:txBody>
      </p:sp>
      <p:sp>
        <p:nvSpPr>
          <p:cNvPr id="6" name="Rezervirano mjesto podnožja 5">
            <a:extLst>
              <a:ext uri="{FF2B5EF4-FFF2-40B4-BE49-F238E27FC236}">
                <a16:creationId xmlns:a16="http://schemas.microsoft.com/office/drawing/2014/main" id="{FA67C176-90C4-4F8A-A025-0724B5BA6B2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68B9918-8A15-4776-8C52-E32231CCDF3C}"/>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86269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F4666212-EFE1-44C7-A070-2392000FB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49314572-78E5-4CC9-AA7A-779DEE0FE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D84DC344-3F6A-499A-9B21-6C362907C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CE000-2C1E-4241-90C0-861DCBA3837D}" type="datetime1">
              <a:rPr lang="hr-HR" smtClean="0"/>
              <a:t>15.3.2022.</a:t>
            </a:fld>
            <a:endParaRPr lang="hr-HR"/>
          </a:p>
        </p:txBody>
      </p:sp>
      <p:sp>
        <p:nvSpPr>
          <p:cNvPr id="5" name="Rezervirano mjesto podnožja 4">
            <a:extLst>
              <a:ext uri="{FF2B5EF4-FFF2-40B4-BE49-F238E27FC236}">
                <a16:creationId xmlns:a16="http://schemas.microsoft.com/office/drawing/2014/main" id="{7DCC4404-D162-4E07-9E95-A93FC522E3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2351B453-3CF2-4AB6-8C7B-0FE73F6086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E7784-1BBA-40CE-BA45-63C332E537D3}" type="slidenum">
              <a:rPr lang="hr-HR" smtClean="0"/>
              <a:t>‹#›</a:t>
            </a:fld>
            <a:endParaRPr lang="hr-HR"/>
          </a:p>
        </p:txBody>
      </p:sp>
    </p:spTree>
    <p:extLst>
      <p:ext uri="{BB962C8B-B14F-4D97-AF65-F5344CB8AC3E}">
        <p14:creationId xmlns:p14="http://schemas.microsoft.com/office/powerpoint/2010/main" val="195195332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www.dedabor.com/biznis/menadzment/koliko-je-donesena-odluka-dobra-za-nas/"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A213CA-DF28-4831-B4F4-575ECC0F46F0}"/>
              </a:ext>
            </a:extLst>
          </p:cNvPr>
          <p:cNvSpPr>
            <a:spLocks noGrp="1"/>
          </p:cNvSpPr>
          <p:nvPr>
            <p:ph type="ctrTitle"/>
          </p:nvPr>
        </p:nvSpPr>
        <p:spPr>
          <a:xfrm>
            <a:off x="0" y="1110559"/>
            <a:ext cx="12192000" cy="4636882"/>
          </a:xfrm>
        </p:spPr>
        <p:txBody>
          <a:bodyPr/>
          <a:lstStyle/>
          <a:p>
            <a:r>
              <a:rPr lang="hr-HR" b="1" dirty="0">
                <a:solidFill>
                  <a:srgbClr val="7030A0"/>
                </a:solidFill>
              </a:rPr>
              <a:t>ZBIVANJA I RAT U SNJEGOGRADU</a:t>
            </a:r>
          </a:p>
        </p:txBody>
      </p:sp>
      <p:sp>
        <p:nvSpPr>
          <p:cNvPr id="3" name="Podnaslov 2">
            <a:extLst>
              <a:ext uri="{FF2B5EF4-FFF2-40B4-BE49-F238E27FC236}">
                <a16:creationId xmlns:a16="http://schemas.microsoft.com/office/drawing/2014/main" id="{04E6A50B-5AD9-4675-862B-52072735683E}"/>
              </a:ext>
            </a:extLst>
          </p:cNvPr>
          <p:cNvSpPr>
            <a:spLocks noGrp="1"/>
          </p:cNvSpPr>
          <p:nvPr>
            <p:ph type="subTitle" idx="1"/>
          </p:nvPr>
        </p:nvSpPr>
        <p:spPr>
          <a:xfrm>
            <a:off x="967410" y="5976730"/>
            <a:ext cx="4293704" cy="598281"/>
          </a:xfrm>
        </p:spPr>
        <p:txBody>
          <a:bodyPr>
            <a:normAutofit/>
          </a:bodyPr>
          <a:lstStyle/>
          <a:p>
            <a:r>
              <a:rPr lang="hr-HR" b="1" dirty="0">
                <a:solidFill>
                  <a:srgbClr val="7030A0"/>
                </a:solidFill>
              </a:rPr>
              <a:t>4. A</a:t>
            </a:r>
          </a:p>
        </p:txBody>
      </p:sp>
      <p:sp>
        <p:nvSpPr>
          <p:cNvPr id="9" name="Rezervirano mjesto broja slajda 8"/>
          <p:cNvSpPr>
            <a:spLocks noGrp="1"/>
          </p:cNvSpPr>
          <p:nvPr>
            <p:ph type="sldNum" sz="quarter" idx="12"/>
          </p:nvPr>
        </p:nvSpPr>
        <p:spPr/>
        <p:txBody>
          <a:bodyPr/>
          <a:lstStyle/>
          <a:p>
            <a:fld id="{DCEE7784-1BBA-40CE-BA45-63C332E537D3}" type="slidenum">
              <a:rPr lang="hr-HR" smtClean="0"/>
              <a:t>1</a:t>
            </a:fld>
            <a:endParaRPr lang="hr-HR"/>
          </a:p>
        </p:txBody>
      </p:sp>
      <p:pic>
        <p:nvPicPr>
          <p:cNvPr id="5" name="Slika 4">
            <a:extLst>
              <a:ext uri="{FF2B5EF4-FFF2-40B4-BE49-F238E27FC236}">
                <a16:creationId xmlns:a16="http://schemas.microsoft.com/office/drawing/2014/main" id="{8AC48628-6F10-4A2B-8B27-B2B97C42A870}"/>
              </a:ext>
            </a:extLst>
          </p:cNvPr>
          <p:cNvPicPr>
            <a:picLocks noChangeAspect="1"/>
          </p:cNvPicPr>
          <p:nvPr/>
        </p:nvPicPr>
        <p:blipFill>
          <a:blip r:embed="rId2"/>
          <a:stretch>
            <a:fillRect/>
          </a:stretch>
        </p:blipFill>
        <p:spPr>
          <a:xfrm>
            <a:off x="575108" y="501650"/>
            <a:ext cx="11020543" cy="4149863"/>
          </a:xfrm>
          <a:prstGeom prst="rect">
            <a:avLst/>
          </a:prstGeom>
        </p:spPr>
      </p:pic>
    </p:spTree>
    <p:extLst>
      <p:ext uri="{BB962C8B-B14F-4D97-AF65-F5344CB8AC3E}">
        <p14:creationId xmlns:p14="http://schemas.microsoft.com/office/powerpoint/2010/main" val="244876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86513" y="428071"/>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86513" y="800675"/>
            <a:ext cx="5834774" cy="5732647"/>
          </a:xfrm>
        </p:spPr>
        <p:txBody>
          <a:bodyPr>
            <a:noAutofit/>
          </a:bodyPr>
          <a:lstStyle/>
          <a:p>
            <a:pPr marL="0" indent="0">
              <a:buNone/>
            </a:pPr>
            <a:r>
              <a:rPr lang="hr-HR" sz="2200" dirty="0"/>
              <a:t>U SnjegoGradu nikome nije bilo zima, jer su stanovnici navikli na snijeg. Tu su živjela dva dječaka koji su imali super brze </a:t>
            </a:r>
            <a:r>
              <a:rPr lang="hr-HR" sz="2200" dirty="0" err="1"/>
              <a:t>snjegoaute</a:t>
            </a:r>
            <a:r>
              <a:rPr lang="hr-HR" sz="2200" dirty="0"/>
              <a:t> ali nisu ni znali da žive u istom gradu. </a:t>
            </a:r>
          </a:p>
          <a:p>
            <a:pPr marL="0" indent="0">
              <a:buNone/>
            </a:pPr>
            <a:r>
              <a:rPr lang="hr-HR" sz="2200" dirty="0"/>
              <a:t>Jureći u autima slučajno su se sreli na </a:t>
            </a:r>
            <a:r>
              <a:rPr lang="hr-HR" sz="2200" dirty="0" err="1"/>
              <a:t>snjegotrgu</a:t>
            </a:r>
            <a:r>
              <a:rPr lang="hr-HR" sz="2200" dirty="0"/>
              <a:t> i prepirali se čiji je auto brži. I tako su dogovorili utrku. Snjegovići su odlučili da će za utrku voziti 500 km oko gradića. </a:t>
            </a:r>
          </a:p>
          <a:p>
            <a:pPr marL="0" indent="0">
              <a:buNone/>
            </a:pPr>
            <a:r>
              <a:rPr lang="hr-HR" sz="2200" dirty="0"/>
              <a:t>Natjecatelji su uskoro bili na startnoj liniji. Zvali su se </a:t>
            </a:r>
            <a:r>
              <a:rPr lang="hr-HR" sz="2200" dirty="0" err="1"/>
              <a:t>SnjegoLuka</a:t>
            </a:r>
            <a:r>
              <a:rPr lang="hr-HR" sz="2200" dirty="0"/>
              <a:t> i </a:t>
            </a:r>
            <a:r>
              <a:rPr lang="hr-HR" sz="2200" dirty="0" err="1"/>
              <a:t>SnjegoMarko</a:t>
            </a:r>
            <a:r>
              <a:rPr lang="hr-HR" sz="2200" dirty="0"/>
              <a:t>. Luka je bio brži, ali Marko ga je stigao i odgurao u blato. Marko je samo preletio preko rupe. U jednom zavoju Luki je puknula guma.</a:t>
            </a:r>
          </a:p>
          <a:p>
            <a:pPr marL="0" indent="0">
              <a:buNone/>
            </a:pPr>
            <a:r>
              <a:rPr lang="hr-HR" sz="2200" dirty="0"/>
              <a:t>Marko je pobijedio. Da Luka ne bude tužan Marko je s njim podijelio nagradu. Postali su najbolji </a:t>
            </a:r>
            <a:r>
              <a:rPr lang="hr-HR" sz="2200" dirty="0" err="1"/>
              <a:t>snjegoprijatelji</a:t>
            </a:r>
            <a:r>
              <a:rPr lang="hr-HR" sz="2200" dirty="0"/>
              <a:t>. </a:t>
            </a:r>
          </a:p>
          <a:p>
            <a:pPr marL="0" indent="0">
              <a:buNone/>
            </a:pPr>
            <a:r>
              <a:rPr lang="hr-HR" sz="2200" dirty="0"/>
              <a:t>I često su zajedno jurili kroz </a:t>
            </a:r>
            <a:r>
              <a:rPr lang="hr-HR" sz="2200" dirty="0" err="1"/>
              <a:t>SnjegoGrad</a:t>
            </a:r>
            <a:r>
              <a:rPr lang="hr-HR" sz="2200" dirty="0"/>
              <a:t>.  </a:t>
            </a:r>
          </a:p>
          <a:p>
            <a:pPr marL="0" indent="0">
              <a:buNone/>
            </a:pPr>
            <a:endParaRPr lang="hr-HR" sz="22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10</a:t>
            </a:fld>
            <a:endParaRPr lang="hr-HR"/>
          </a:p>
        </p:txBody>
      </p:sp>
      <p:sp>
        <p:nvSpPr>
          <p:cNvPr id="7" name="Rezervirano mjesto sadržaja 6">
            <a:extLst>
              <a:ext uri="{FF2B5EF4-FFF2-40B4-BE49-F238E27FC236}">
                <a16:creationId xmlns:a16="http://schemas.microsoft.com/office/drawing/2014/main" id="{21873CD9-E58B-4935-AFD6-1DCFEEE3B3E7}"/>
              </a:ext>
            </a:extLst>
          </p:cNvPr>
          <p:cNvSpPr>
            <a:spLocks noGrp="1"/>
          </p:cNvSpPr>
          <p:nvPr>
            <p:ph sz="half" idx="2"/>
          </p:nvPr>
        </p:nvSpPr>
        <p:spPr>
          <a:xfrm>
            <a:off x="7959675" y="5248320"/>
            <a:ext cx="3876764" cy="558041"/>
          </a:xfrm>
        </p:spPr>
        <p:txBody>
          <a:bodyPr>
            <a:normAutofit/>
          </a:bodyPr>
          <a:lstStyle/>
          <a:p>
            <a:pPr marL="0" indent="0">
              <a:buNone/>
            </a:pPr>
            <a:r>
              <a:rPr lang="hr-HR" sz="2400" dirty="0"/>
              <a:t>Luka Stanić</a:t>
            </a:r>
          </a:p>
        </p:txBody>
      </p:sp>
      <p:pic>
        <p:nvPicPr>
          <p:cNvPr id="8" name="Slika 7">
            <a:extLst>
              <a:ext uri="{FF2B5EF4-FFF2-40B4-BE49-F238E27FC236}">
                <a16:creationId xmlns:a16="http://schemas.microsoft.com/office/drawing/2014/main" id="{1ECC90C8-158B-419F-A9E6-AE6E6B444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205" y="978527"/>
            <a:ext cx="4623508" cy="3719805"/>
          </a:xfrm>
          <a:prstGeom prst="rect">
            <a:avLst/>
          </a:prstGeom>
        </p:spPr>
      </p:pic>
    </p:spTree>
    <p:extLst>
      <p:ext uri="{BB962C8B-B14F-4D97-AF65-F5344CB8AC3E}">
        <p14:creationId xmlns:p14="http://schemas.microsoft.com/office/powerpoint/2010/main" val="1149413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77078" y="360341"/>
            <a:ext cx="10058400" cy="322997"/>
          </a:xfrm>
        </p:spPr>
        <p:txBody>
          <a:bodyPr>
            <a:noAutofit/>
          </a:bodyPr>
          <a:lstStyle/>
          <a:p>
            <a:r>
              <a:rPr lang="hr-HR" sz="2800" b="1" dirty="0">
                <a:solidFill>
                  <a:srgbClr val="7030A0"/>
                </a:solidFill>
              </a:rPr>
              <a:t>Zbivanja i rat u SnjegoGradu</a:t>
            </a:r>
          </a:p>
        </p:txBody>
      </p:sp>
      <p:pic>
        <p:nvPicPr>
          <p:cNvPr id="8" name="Rezervirano mjesto sadržaja 7">
            <a:extLst>
              <a:ext uri="{FF2B5EF4-FFF2-40B4-BE49-F238E27FC236}">
                <a16:creationId xmlns:a16="http://schemas.microsoft.com/office/drawing/2014/main" id="{8C0B731B-CFF5-4327-B852-8803C655A7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79205" y="878305"/>
            <a:ext cx="3635717" cy="3547922"/>
          </a:xfrm>
        </p:spPr>
      </p:pic>
      <p:sp>
        <p:nvSpPr>
          <p:cNvPr id="4" name="Rezervirano mjesto broja slajda 3"/>
          <p:cNvSpPr>
            <a:spLocks noGrp="1"/>
          </p:cNvSpPr>
          <p:nvPr>
            <p:ph type="sldNum" sz="quarter" idx="12"/>
          </p:nvPr>
        </p:nvSpPr>
        <p:spPr/>
        <p:txBody>
          <a:bodyPr/>
          <a:lstStyle/>
          <a:p>
            <a:fld id="{DCEE7784-1BBA-40CE-BA45-63C332E537D3}" type="slidenum">
              <a:rPr lang="hr-HR" smtClean="0"/>
              <a:t>11</a:t>
            </a:fld>
            <a:endParaRPr lang="hr-HR"/>
          </a:p>
        </p:txBody>
      </p:sp>
      <p:sp>
        <p:nvSpPr>
          <p:cNvPr id="6" name="Rezervirano mjesto sadržaja 5">
            <a:extLst>
              <a:ext uri="{FF2B5EF4-FFF2-40B4-BE49-F238E27FC236}">
                <a16:creationId xmlns:a16="http://schemas.microsoft.com/office/drawing/2014/main" id="{3CCF8FBC-C021-44C5-9740-8992538DE054}"/>
              </a:ext>
            </a:extLst>
          </p:cNvPr>
          <p:cNvSpPr>
            <a:spLocks noGrp="1"/>
          </p:cNvSpPr>
          <p:nvPr>
            <p:ph sz="half" idx="2"/>
          </p:nvPr>
        </p:nvSpPr>
        <p:spPr>
          <a:xfrm>
            <a:off x="8971722" y="5016757"/>
            <a:ext cx="2743200" cy="864389"/>
          </a:xfrm>
        </p:spPr>
        <p:txBody>
          <a:bodyPr>
            <a:normAutofit/>
          </a:bodyPr>
          <a:lstStyle/>
          <a:p>
            <a:pPr marL="0" indent="0">
              <a:buNone/>
            </a:pPr>
            <a:r>
              <a:rPr lang="hr-HR" sz="2400" dirty="0"/>
              <a:t>Ana </a:t>
            </a:r>
            <a:r>
              <a:rPr lang="hr-HR" sz="2400" dirty="0" err="1"/>
              <a:t>Šipković</a:t>
            </a:r>
            <a:endParaRPr lang="hr-HR" sz="2400" dirty="0"/>
          </a:p>
        </p:txBody>
      </p:sp>
      <p:sp>
        <p:nvSpPr>
          <p:cNvPr id="9" name="TekstniOkvir 8">
            <a:extLst>
              <a:ext uri="{FF2B5EF4-FFF2-40B4-BE49-F238E27FC236}">
                <a16:creationId xmlns:a16="http://schemas.microsoft.com/office/drawing/2014/main" id="{CF15B165-146A-460D-9480-194996117BED}"/>
              </a:ext>
            </a:extLst>
          </p:cNvPr>
          <p:cNvSpPr txBox="1"/>
          <p:nvPr/>
        </p:nvSpPr>
        <p:spPr>
          <a:xfrm>
            <a:off x="477078" y="683338"/>
            <a:ext cx="7602127" cy="5509200"/>
          </a:xfrm>
          <a:prstGeom prst="rect">
            <a:avLst/>
          </a:prstGeom>
          <a:noFill/>
        </p:spPr>
        <p:txBody>
          <a:bodyPr wrap="square" rtlCol="0">
            <a:spAutoFit/>
          </a:bodyPr>
          <a:lstStyle/>
          <a:p>
            <a:r>
              <a:rPr lang="hr-HR" sz="2200" dirty="0"/>
              <a:t>Kad je Crvenkapica izašla iz svoje ljubičaste kućice vidjela je oglas na kojem je pisalo: Dragi stanovnici grada </a:t>
            </a:r>
            <a:r>
              <a:rPr lang="hr-HR" sz="2200" dirty="0" err="1"/>
              <a:t>SnjegoGrada</a:t>
            </a:r>
            <a:r>
              <a:rPr lang="hr-HR" sz="2200" dirty="0"/>
              <a:t>! Gradonačelnica Danica za vas je pripremila veliko iznenađenje - veliki </a:t>
            </a:r>
            <a:r>
              <a:rPr lang="hr-HR" sz="2200" dirty="0" err="1"/>
              <a:t>McDonalds</a:t>
            </a:r>
            <a:r>
              <a:rPr lang="hr-HR" sz="2200" dirty="0"/>
              <a:t>. Nadam se da će vam se svidjeti. </a:t>
            </a:r>
          </a:p>
          <a:p>
            <a:r>
              <a:rPr lang="hr-HR" sz="2200" dirty="0"/>
              <a:t>Crvenkapica je pročitala, a svi su čuli i okupili se oko stupa. Svi su se oduševili osim </a:t>
            </a:r>
            <a:r>
              <a:rPr lang="hr-HR" sz="2200" dirty="0" err="1"/>
              <a:t>Žućka</a:t>
            </a:r>
            <a:r>
              <a:rPr lang="hr-HR" sz="2200" dirty="0"/>
              <a:t>. Njemu se ništa nije svidjelo. Ali, malo je bio sretan jer voli jesti </a:t>
            </a:r>
            <a:r>
              <a:rPr lang="hr-HR" sz="2200" dirty="0" err="1"/>
              <a:t>krumpiriće</a:t>
            </a:r>
            <a:r>
              <a:rPr lang="hr-HR" sz="2200" dirty="0"/>
              <a:t>. Ljubičasti </a:t>
            </a:r>
            <a:r>
              <a:rPr lang="hr-HR" sz="2200" dirty="0" err="1"/>
              <a:t>Coflek</a:t>
            </a:r>
            <a:r>
              <a:rPr lang="hr-HR" sz="2200" dirty="0"/>
              <a:t> vidio je Danicu i pitao je je li to istina. Potvrdila je. </a:t>
            </a:r>
          </a:p>
          <a:p>
            <a:r>
              <a:rPr lang="hr-HR" sz="2200" dirty="0"/>
              <a:t>Tako je i bilo. Sutradan je počela gradnja. Trajala je tri mjeseca. Bio je jako velik i mogao je napraviti puno hrane: </a:t>
            </a:r>
            <a:r>
              <a:rPr lang="hr-HR" sz="2200" dirty="0" err="1"/>
              <a:t>snjegohamburgeri</a:t>
            </a:r>
            <a:r>
              <a:rPr lang="hr-HR" sz="2200" dirty="0"/>
              <a:t>, </a:t>
            </a:r>
            <a:r>
              <a:rPr lang="hr-HR" sz="2200" dirty="0" err="1"/>
              <a:t>snjegočizburgeri</a:t>
            </a:r>
            <a:r>
              <a:rPr lang="hr-HR" sz="2200" dirty="0"/>
              <a:t>, </a:t>
            </a:r>
            <a:r>
              <a:rPr lang="hr-HR" sz="2200" dirty="0" err="1"/>
              <a:t>snjegosalata</a:t>
            </a:r>
            <a:r>
              <a:rPr lang="hr-HR" sz="2200" dirty="0"/>
              <a:t>, </a:t>
            </a:r>
            <a:r>
              <a:rPr lang="hr-HR" sz="2200" dirty="0" err="1"/>
              <a:t>snjegomeso</a:t>
            </a:r>
            <a:r>
              <a:rPr lang="hr-HR" sz="2200" dirty="0"/>
              <a:t>, </a:t>
            </a:r>
            <a:r>
              <a:rPr lang="hr-HR" sz="2200" dirty="0" err="1"/>
              <a:t>snjegokrumpirići</a:t>
            </a:r>
            <a:r>
              <a:rPr lang="hr-HR" sz="2200" dirty="0"/>
              <a:t>, </a:t>
            </a:r>
            <a:r>
              <a:rPr lang="hr-HR" sz="2200" dirty="0" err="1"/>
              <a:t>snjeogtortilja</a:t>
            </a:r>
            <a:r>
              <a:rPr lang="hr-HR" sz="2200" dirty="0"/>
              <a:t>, </a:t>
            </a:r>
            <a:r>
              <a:rPr lang="hr-HR" sz="2200" dirty="0" err="1"/>
              <a:t>snjegosladoled</a:t>
            </a:r>
            <a:r>
              <a:rPr lang="hr-HR" sz="2200" dirty="0"/>
              <a:t>, </a:t>
            </a:r>
            <a:r>
              <a:rPr lang="hr-HR" sz="2200" dirty="0" err="1"/>
              <a:t>snjegonagetsi</a:t>
            </a:r>
            <a:r>
              <a:rPr lang="hr-HR" sz="2200" dirty="0"/>
              <a:t>…</a:t>
            </a:r>
          </a:p>
          <a:p>
            <a:r>
              <a:rPr lang="hr-HR" sz="2200" dirty="0"/>
              <a:t>Svi su se čudili jer je </a:t>
            </a:r>
            <a:r>
              <a:rPr lang="hr-HR" sz="2200" dirty="0" err="1"/>
              <a:t>Žućko</a:t>
            </a:r>
            <a:r>
              <a:rPr lang="hr-HR" sz="2200" dirty="0"/>
              <a:t> prvi ušao. Rozi </a:t>
            </a:r>
            <a:r>
              <a:rPr lang="hr-HR" sz="2200" dirty="0" err="1"/>
              <a:t>Coflek</a:t>
            </a:r>
            <a:r>
              <a:rPr lang="hr-HR" sz="2200" dirty="0"/>
              <a:t> je pitao </a:t>
            </a:r>
            <a:r>
              <a:rPr lang="hr-HR" sz="2200" dirty="0" err="1"/>
              <a:t>Žućka</a:t>
            </a:r>
            <a:r>
              <a:rPr lang="hr-HR" sz="2200" dirty="0"/>
              <a:t> zašto je tako veseo i zašto ne prigovara. Odgovorio je da je jako gladan i želi </a:t>
            </a:r>
            <a:r>
              <a:rPr lang="hr-HR" sz="2200" dirty="0" err="1"/>
              <a:t>snjegokrumpiriće</a:t>
            </a:r>
            <a:r>
              <a:rPr lang="hr-HR" sz="2200" dirty="0"/>
              <a:t>. Svi su pojurili za njim i počeli mljackati </a:t>
            </a:r>
            <a:r>
              <a:rPr lang="hr-HR" sz="2200" dirty="0" err="1"/>
              <a:t>snjegohranu</a:t>
            </a:r>
            <a:r>
              <a:rPr lang="hr-HR" sz="2200" dirty="0"/>
              <a:t>. I tako je nastao </a:t>
            </a:r>
            <a:r>
              <a:rPr lang="hr-HR" sz="2200" dirty="0" err="1"/>
              <a:t>McDonalds</a:t>
            </a:r>
            <a:r>
              <a:rPr lang="hr-HR" sz="2200" dirty="0"/>
              <a:t> u SnjegoGradu</a:t>
            </a:r>
          </a:p>
        </p:txBody>
      </p:sp>
    </p:spTree>
    <p:extLst>
      <p:ext uri="{BB962C8B-B14F-4D97-AF65-F5344CB8AC3E}">
        <p14:creationId xmlns:p14="http://schemas.microsoft.com/office/powerpoint/2010/main" val="370820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54204" y="226893"/>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54204" y="738091"/>
            <a:ext cx="6259417" cy="5728883"/>
          </a:xfrm>
        </p:spPr>
        <p:txBody>
          <a:bodyPr>
            <a:normAutofit fontScale="62500" lnSpcReduction="20000"/>
          </a:bodyPr>
          <a:lstStyle/>
          <a:p>
            <a:pPr marL="0" indent="0">
              <a:buNone/>
            </a:pPr>
            <a:r>
              <a:rPr lang="hr-HR" sz="3500" dirty="0"/>
              <a:t>U SnjegoGradu se pripremao fašnik. Ali nešto nije bilo u redu… </a:t>
            </a:r>
          </a:p>
          <a:p>
            <a:pPr marL="0" indent="0">
              <a:buNone/>
            </a:pPr>
            <a:r>
              <a:rPr lang="hr-HR" sz="3500" dirty="0"/>
              <a:t>Jedan snjegović, koji se zvao William, vidio je stanovnika </a:t>
            </a:r>
            <a:r>
              <a:rPr lang="hr-HR" sz="3500" dirty="0" err="1"/>
              <a:t>MaštoGrada</a:t>
            </a:r>
            <a:r>
              <a:rPr lang="hr-HR" sz="3500" dirty="0"/>
              <a:t>. Prišao je i pitao: Hej! Kako si? Vidim da si daleko od svojeg doma. Trebaš pomoć da se vratiš kući? A on je rekao: Ne trebam, znam doći kući. William se začudio. Kako netko tko je u slijepoj ulici ne treba pomoć. </a:t>
            </a:r>
          </a:p>
          <a:p>
            <a:pPr marL="0" indent="0">
              <a:buNone/>
            </a:pPr>
            <a:r>
              <a:rPr lang="hr-HR" sz="3500" dirty="0"/>
              <a:t>Ali taj stanovnik </a:t>
            </a:r>
            <a:r>
              <a:rPr lang="hr-HR" sz="3500" dirty="0" err="1"/>
              <a:t>MaštoGrada</a:t>
            </a:r>
            <a:r>
              <a:rPr lang="hr-HR" sz="3500" dirty="0"/>
              <a:t> bio je tajni špijun! Odmah je nazvao Generala Adolfa i rekao: Generalu! Generalu! Pozovite vojsku! Svi su krenuli prema fašniku! </a:t>
            </a:r>
          </a:p>
          <a:p>
            <a:pPr marL="0" indent="0">
              <a:buNone/>
            </a:pPr>
            <a:r>
              <a:rPr lang="hr-HR" sz="3500" dirty="0"/>
              <a:t>I tako je General pozvao vojsku na </a:t>
            </a:r>
            <a:r>
              <a:rPr lang="hr-HR" sz="3500" dirty="0" err="1"/>
              <a:t>SnjegoGrad</a:t>
            </a:r>
            <a:r>
              <a:rPr lang="hr-HR" sz="3500" dirty="0"/>
              <a:t> i odmah su ga napali. </a:t>
            </a:r>
            <a:r>
              <a:rPr lang="hr-HR" sz="3500" dirty="0" smtClean="0"/>
              <a:t>Ali</a:t>
            </a:r>
            <a:r>
              <a:rPr lang="hr-HR" sz="3500" dirty="0"/>
              <a:t>, ima i </a:t>
            </a:r>
            <a:r>
              <a:rPr lang="hr-HR" sz="3500" dirty="0" err="1"/>
              <a:t>SnjegoGrad</a:t>
            </a:r>
            <a:r>
              <a:rPr lang="hr-HR" sz="3500" dirty="0"/>
              <a:t> špijuna! Kad su vidjeli tenkove, pozvali  su </a:t>
            </a:r>
            <a:r>
              <a:rPr lang="hr-HR" sz="3500" dirty="0" err="1"/>
              <a:t>snjegovojsku</a:t>
            </a:r>
            <a:r>
              <a:rPr lang="hr-HR" sz="3500" dirty="0"/>
              <a:t>. Gradonačelnica je otkazala fašnik, i rekla da svi moraju u podrume. Borba je počela. Bilo je svega, ali je bilo više snjegovića nego stanovnika </a:t>
            </a:r>
            <a:r>
              <a:rPr lang="hr-HR" sz="3500" dirty="0" err="1"/>
              <a:t>MaštoGrada</a:t>
            </a:r>
            <a:r>
              <a:rPr lang="hr-HR" sz="3500" dirty="0"/>
              <a:t>. </a:t>
            </a:r>
          </a:p>
          <a:p>
            <a:pPr marL="0" indent="0">
              <a:buNone/>
            </a:pPr>
            <a:r>
              <a:rPr lang="hr-HR" sz="3500" dirty="0"/>
              <a:t>Imali su tešku borbu, ali je ipak </a:t>
            </a:r>
            <a:r>
              <a:rPr lang="hr-HR" sz="3500" dirty="0" err="1"/>
              <a:t>SnjegoGrad</a:t>
            </a:r>
            <a:r>
              <a:rPr lang="hr-HR" sz="3500" dirty="0"/>
              <a:t> pobijedio i obranio svoj grad. I svi su slavili! </a:t>
            </a:r>
          </a:p>
          <a:p>
            <a:pPr marL="0" indent="0">
              <a:buNone/>
            </a:pPr>
            <a:r>
              <a:rPr lang="hr-HR" sz="3500" dirty="0"/>
              <a:t>Čak je i William slavio!</a:t>
            </a:r>
          </a:p>
          <a:p>
            <a:pPr marL="0" indent="0">
              <a:buNone/>
            </a:pPr>
            <a:endParaRPr lang="hr-HR"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12</a:t>
            </a:fld>
            <a:endParaRPr lang="hr-HR"/>
          </a:p>
        </p:txBody>
      </p:sp>
      <p:pic>
        <p:nvPicPr>
          <p:cNvPr id="8" name="Slika 7">
            <a:extLst>
              <a:ext uri="{FF2B5EF4-FFF2-40B4-BE49-F238E27FC236}">
                <a16:creationId xmlns:a16="http://schemas.microsoft.com/office/drawing/2014/main" id="{3A2FD414-E619-4BB9-997E-E56F98C3910F}"/>
              </a:ext>
            </a:extLst>
          </p:cNvPr>
          <p:cNvPicPr>
            <a:picLocks noChangeAspect="1"/>
          </p:cNvPicPr>
          <p:nvPr/>
        </p:nvPicPr>
        <p:blipFill rotWithShape="1">
          <a:blip r:embed="rId2">
            <a:extLst>
              <a:ext uri="{28A0092B-C50C-407E-A947-70E740481C1C}">
                <a14:useLocalDpi xmlns:a14="http://schemas.microsoft.com/office/drawing/2010/main" val="0"/>
              </a:ext>
            </a:extLst>
          </a:blip>
          <a:srcRect t="36463" b="11513"/>
          <a:stretch/>
        </p:blipFill>
        <p:spPr>
          <a:xfrm>
            <a:off x="7443537" y="945396"/>
            <a:ext cx="3910263" cy="3776190"/>
          </a:xfrm>
          <a:prstGeom prst="rect">
            <a:avLst/>
          </a:prstGeom>
        </p:spPr>
      </p:pic>
      <p:sp>
        <p:nvSpPr>
          <p:cNvPr id="7" name="TekstniOkvir 6"/>
          <p:cNvSpPr txBox="1"/>
          <p:nvPr/>
        </p:nvSpPr>
        <p:spPr>
          <a:xfrm>
            <a:off x="8241631" y="5077302"/>
            <a:ext cx="2809374" cy="461665"/>
          </a:xfrm>
          <a:prstGeom prst="rect">
            <a:avLst/>
          </a:prstGeom>
          <a:noFill/>
        </p:spPr>
        <p:txBody>
          <a:bodyPr wrap="square" rtlCol="0">
            <a:spAutoFit/>
          </a:bodyPr>
          <a:lstStyle/>
          <a:p>
            <a:r>
              <a:rPr lang="hr-HR" sz="2400" dirty="0" smtClean="0"/>
              <a:t>Edvard </a:t>
            </a:r>
            <a:r>
              <a:rPr lang="hr-HR" sz="2400" dirty="0" err="1" smtClean="0"/>
              <a:t>Špelko</a:t>
            </a:r>
            <a:endParaRPr lang="hr-HR" sz="2400" dirty="0"/>
          </a:p>
        </p:txBody>
      </p:sp>
    </p:spTree>
    <p:extLst>
      <p:ext uri="{BB962C8B-B14F-4D97-AF65-F5344CB8AC3E}">
        <p14:creationId xmlns:p14="http://schemas.microsoft.com/office/powerpoint/2010/main" val="2074074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812595" y="595258"/>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12595" y="1303017"/>
            <a:ext cx="5329526" cy="4959725"/>
          </a:xfrm>
        </p:spPr>
        <p:txBody>
          <a:bodyPr>
            <a:normAutofit fontScale="77500" lnSpcReduction="20000"/>
          </a:bodyPr>
          <a:lstStyle/>
          <a:p>
            <a:pPr marL="0" indent="0">
              <a:buNone/>
            </a:pPr>
            <a:r>
              <a:rPr lang="hr-HR" dirty="0"/>
              <a:t>U SnjegoGradu ima puno </a:t>
            </a:r>
            <a:r>
              <a:rPr lang="hr-HR" dirty="0" err="1"/>
              <a:t>snjegomaca</a:t>
            </a:r>
            <a:r>
              <a:rPr lang="hr-HR" dirty="0"/>
              <a:t> u domovima vlasnika. Ali ima i napuštenih </a:t>
            </a:r>
            <a:r>
              <a:rPr lang="hr-HR" dirty="0" err="1"/>
              <a:t>snjegomačaka</a:t>
            </a:r>
            <a:r>
              <a:rPr lang="hr-HR" dirty="0"/>
              <a:t>. Napuštene mačkice su tužne. </a:t>
            </a:r>
          </a:p>
          <a:p>
            <a:pPr marL="0" indent="0">
              <a:buNone/>
            </a:pPr>
            <a:r>
              <a:rPr lang="hr-HR" dirty="0"/>
              <a:t>No, srećom, u SnjegoGradu postoje  </a:t>
            </a:r>
            <a:r>
              <a:rPr lang="hr-HR" dirty="0" err="1"/>
              <a:t>snjegočuvari</a:t>
            </a:r>
            <a:r>
              <a:rPr lang="hr-HR" dirty="0"/>
              <a:t> mačaka koji ih dobro hrane. Svaki dan se s njima igraju. </a:t>
            </a:r>
          </a:p>
          <a:p>
            <a:pPr marL="0" indent="0">
              <a:buNone/>
            </a:pPr>
            <a:r>
              <a:rPr lang="hr-HR" dirty="0"/>
              <a:t>U gradu ima i napuštenih </a:t>
            </a:r>
            <a:r>
              <a:rPr lang="hr-HR" dirty="0" err="1"/>
              <a:t>snjegopasa</a:t>
            </a:r>
            <a:r>
              <a:rPr lang="hr-HR" dirty="0"/>
              <a:t>. </a:t>
            </a:r>
          </a:p>
          <a:p>
            <a:pPr marL="0" indent="0">
              <a:buNone/>
            </a:pPr>
            <a:r>
              <a:rPr lang="hr-HR" dirty="0"/>
              <a:t>Ali snjegovići se dobro brinu za svoje životinje. </a:t>
            </a:r>
            <a:r>
              <a:rPr lang="hr-HR" dirty="0" err="1"/>
              <a:t>Snjegomačke</a:t>
            </a:r>
            <a:r>
              <a:rPr lang="hr-HR" dirty="0"/>
              <a:t> i </a:t>
            </a:r>
            <a:r>
              <a:rPr lang="hr-HR" dirty="0" err="1"/>
              <a:t>snjegopsi</a:t>
            </a:r>
            <a:r>
              <a:rPr lang="hr-HR" dirty="0"/>
              <a:t> brzo se i lako sprijatelje. Zajedno se igraju. </a:t>
            </a:r>
          </a:p>
          <a:p>
            <a:pPr marL="0" indent="0">
              <a:buNone/>
            </a:pPr>
            <a:r>
              <a:rPr lang="hr-HR" dirty="0"/>
              <a:t>Skoro svakog dana u udrugu napuštenih životinja dođe jedna obitelj snjegovića. Udomi ili jednog psa ili macu, a možda i oboje.</a:t>
            </a:r>
          </a:p>
          <a:p>
            <a:pPr marL="0" indent="0">
              <a:buNone/>
            </a:pPr>
            <a:r>
              <a:rPr lang="hr-HR" dirty="0"/>
              <a:t>I tako sve životinje na kraju nađu novi dom gdje žive sretno.</a:t>
            </a:r>
          </a:p>
          <a:p>
            <a:pPr marL="0" indent="0">
              <a:buNone/>
            </a:pPr>
            <a:endParaRPr lang="hr-HR" sz="22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13</a:t>
            </a:fld>
            <a:endParaRPr lang="hr-HR"/>
          </a:p>
        </p:txBody>
      </p:sp>
      <p:sp>
        <p:nvSpPr>
          <p:cNvPr id="6" name="Rezervirano mjesto sadržaja 5">
            <a:extLst>
              <a:ext uri="{FF2B5EF4-FFF2-40B4-BE49-F238E27FC236}">
                <a16:creationId xmlns:a16="http://schemas.microsoft.com/office/drawing/2014/main" id="{8186BEDE-52E3-4105-A843-580636C7A9FA}"/>
              </a:ext>
            </a:extLst>
          </p:cNvPr>
          <p:cNvSpPr>
            <a:spLocks noGrp="1"/>
          </p:cNvSpPr>
          <p:nvPr>
            <p:ph sz="half" idx="2"/>
          </p:nvPr>
        </p:nvSpPr>
        <p:spPr>
          <a:xfrm>
            <a:off x="7854616" y="5062964"/>
            <a:ext cx="3270479" cy="664059"/>
          </a:xfrm>
        </p:spPr>
        <p:txBody>
          <a:bodyPr>
            <a:normAutofit fontScale="77500" lnSpcReduction="20000"/>
          </a:bodyPr>
          <a:lstStyle/>
          <a:p>
            <a:pPr marL="0" indent="0">
              <a:buNone/>
            </a:pPr>
            <a:r>
              <a:rPr lang="hr-HR" sz="3200" dirty="0"/>
              <a:t>Marta </a:t>
            </a:r>
            <a:r>
              <a:rPr lang="hr-HR" sz="3200" dirty="0" err="1"/>
              <a:t>Tomazin</a:t>
            </a:r>
            <a:endParaRPr lang="hr-HR" sz="3200" dirty="0"/>
          </a:p>
        </p:txBody>
      </p:sp>
      <p:pic>
        <p:nvPicPr>
          <p:cNvPr id="8" name="Slika 7">
            <a:extLst>
              <a:ext uri="{FF2B5EF4-FFF2-40B4-BE49-F238E27FC236}">
                <a16:creationId xmlns:a16="http://schemas.microsoft.com/office/drawing/2014/main" id="{AF384FE8-B181-462A-9CDA-2030AC389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857" y="1303018"/>
            <a:ext cx="4765289" cy="3515630"/>
          </a:xfrm>
          <a:prstGeom prst="rect">
            <a:avLst/>
          </a:prstGeom>
        </p:spPr>
      </p:pic>
    </p:spTree>
    <p:extLst>
      <p:ext uri="{BB962C8B-B14F-4D97-AF65-F5344CB8AC3E}">
        <p14:creationId xmlns:p14="http://schemas.microsoft.com/office/powerpoint/2010/main" val="92081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09807" y="150104"/>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09806" y="716310"/>
            <a:ext cx="7296419" cy="5640040"/>
          </a:xfrm>
        </p:spPr>
        <p:txBody>
          <a:bodyPr>
            <a:noAutofit/>
          </a:bodyPr>
          <a:lstStyle/>
          <a:p>
            <a:pPr marL="0" indent="0">
              <a:buNone/>
            </a:pPr>
            <a:r>
              <a:rPr lang="hr-HR" sz="2200" dirty="0"/>
              <a:t>Jutros je poletio prvi avion </a:t>
            </a:r>
            <a:r>
              <a:rPr lang="hr-HR" sz="2200" dirty="0" err="1"/>
              <a:t>SnjegoAirlines</a:t>
            </a:r>
            <a:r>
              <a:rPr lang="hr-HR" sz="2200" dirty="0"/>
              <a:t>. Vozio je 2000 putnika. Imao jako male šanse za sudar ili pad, oko 12%. Polijetanje je bilo u 7:30 i trebao je ići u Beč (Austriju). </a:t>
            </a:r>
          </a:p>
          <a:p>
            <a:pPr marL="0" indent="0">
              <a:buNone/>
            </a:pPr>
            <a:r>
              <a:rPr lang="hr-HR" sz="2200" dirty="0"/>
              <a:t>U </a:t>
            </a:r>
            <a:r>
              <a:rPr lang="hr-HR" sz="2200" dirty="0" err="1"/>
              <a:t>SnjegoGradu</a:t>
            </a:r>
            <a:r>
              <a:rPr lang="hr-HR" sz="2200" dirty="0"/>
              <a:t> je bilo nemirno. Danica se posvađala s Crvenkom. </a:t>
            </a:r>
            <a:r>
              <a:rPr lang="hr-HR" sz="2200" dirty="0" err="1"/>
              <a:t>Plavko</a:t>
            </a:r>
            <a:r>
              <a:rPr lang="hr-HR" sz="2200" dirty="0"/>
              <a:t> je znao da će se nešto dogoditi zato što ga je bolio trbuh, ali nije znao što. </a:t>
            </a:r>
            <a:r>
              <a:rPr lang="hr-HR" sz="2200" dirty="0" err="1"/>
              <a:t>Plavko</a:t>
            </a:r>
            <a:r>
              <a:rPr lang="hr-HR" sz="2200" dirty="0"/>
              <a:t> je mislio: Hm možda će baš Avion pogoditi </a:t>
            </a:r>
            <a:r>
              <a:rPr lang="hr-HR" sz="2200" dirty="0" err="1"/>
              <a:t>SnjegoGrad</a:t>
            </a:r>
            <a:r>
              <a:rPr lang="hr-HR" sz="2200" dirty="0"/>
              <a:t>. </a:t>
            </a:r>
          </a:p>
          <a:p>
            <a:pPr marL="0" indent="0">
              <a:buNone/>
            </a:pPr>
            <a:r>
              <a:rPr lang="hr-HR" sz="2200" dirty="0" err="1"/>
              <a:t>Žućko</a:t>
            </a:r>
            <a:r>
              <a:rPr lang="hr-HR" sz="2200" dirty="0"/>
              <a:t> je prigovarao slastičaru da nije dobro ispekao tortu za imendan. Na placu je bio ogroman stol sa hranom, tamo su svi građani došli pojesti nešto besplatno. Jeli su pohani snijeg, snijeg na juhu, grah i snijeg. </a:t>
            </a:r>
          </a:p>
          <a:p>
            <a:pPr marL="0" indent="0">
              <a:buNone/>
            </a:pPr>
            <a:r>
              <a:rPr lang="hr-HR" sz="2200" dirty="0"/>
              <a:t>Avion se bližio </a:t>
            </a:r>
            <a:r>
              <a:rPr lang="hr-HR" sz="2200" dirty="0" err="1"/>
              <a:t>SnjegoGradu</a:t>
            </a:r>
            <a:r>
              <a:rPr lang="hr-HR" sz="2200" dirty="0"/>
              <a:t> i bio je tako blizu da se mogao pokvariti i pasti na </a:t>
            </a:r>
            <a:r>
              <a:rPr lang="hr-HR" sz="2200" dirty="0" err="1"/>
              <a:t>Žućkovu</a:t>
            </a:r>
            <a:r>
              <a:rPr lang="hr-HR" sz="2200" dirty="0"/>
              <a:t> kuću.</a:t>
            </a:r>
          </a:p>
          <a:p>
            <a:pPr marL="0" indent="0">
              <a:buNone/>
            </a:pPr>
            <a:r>
              <a:rPr lang="hr-HR" sz="2200" dirty="0"/>
              <a:t>15 minuta kasnije, pao je avion na </a:t>
            </a:r>
            <a:r>
              <a:rPr lang="hr-HR" sz="2200" dirty="0" err="1"/>
              <a:t>Snjegograd</a:t>
            </a:r>
            <a:r>
              <a:rPr lang="hr-HR" sz="2200" dirty="0"/>
              <a:t>. Snjegovići su otišli u pomoć. Putnici se, srećom, nisu ozlijedili. Avion se srušio baš na </a:t>
            </a:r>
            <a:r>
              <a:rPr lang="hr-HR" sz="2200" dirty="0" err="1"/>
              <a:t>Žućkovu</a:t>
            </a:r>
            <a:r>
              <a:rPr lang="hr-HR" sz="2200" dirty="0"/>
              <a:t> kuću.  </a:t>
            </a:r>
          </a:p>
        </p:txBody>
      </p:sp>
      <p:sp>
        <p:nvSpPr>
          <p:cNvPr id="4" name="Rezervirano mjesto broja slajda 3"/>
          <p:cNvSpPr>
            <a:spLocks noGrp="1"/>
          </p:cNvSpPr>
          <p:nvPr>
            <p:ph type="sldNum" sz="quarter" idx="12"/>
          </p:nvPr>
        </p:nvSpPr>
        <p:spPr/>
        <p:txBody>
          <a:bodyPr/>
          <a:lstStyle/>
          <a:p>
            <a:fld id="{DCEE7784-1BBA-40CE-BA45-63C332E537D3}" type="slidenum">
              <a:rPr lang="hr-HR" smtClean="0"/>
              <a:t>14</a:t>
            </a:fld>
            <a:endParaRPr lang="hr-HR"/>
          </a:p>
        </p:txBody>
      </p:sp>
      <p:sp>
        <p:nvSpPr>
          <p:cNvPr id="7" name="Rezervirano mjesto sadržaja 6">
            <a:extLst>
              <a:ext uri="{FF2B5EF4-FFF2-40B4-BE49-F238E27FC236}">
                <a16:creationId xmlns:a16="http://schemas.microsoft.com/office/drawing/2014/main" id="{4BF03EB4-94FD-4A6C-B571-DAFE1A3EB072}"/>
              </a:ext>
            </a:extLst>
          </p:cNvPr>
          <p:cNvSpPr>
            <a:spLocks noGrp="1"/>
          </p:cNvSpPr>
          <p:nvPr>
            <p:ph sz="half" idx="2"/>
          </p:nvPr>
        </p:nvSpPr>
        <p:spPr>
          <a:xfrm>
            <a:off x="8720397" y="4652305"/>
            <a:ext cx="1999740" cy="565150"/>
          </a:xfrm>
        </p:spPr>
        <p:txBody>
          <a:bodyPr>
            <a:noAutofit/>
          </a:bodyPr>
          <a:lstStyle/>
          <a:p>
            <a:pPr marL="0" indent="0">
              <a:buNone/>
            </a:pPr>
            <a:r>
              <a:rPr lang="hr-HR" sz="2400" dirty="0"/>
              <a:t>Filip </a:t>
            </a:r>
            <a:r>
              <a:rPr lang="hr-HR" sz="2400" dirty="0" err="1"/>
              <a:t>Tušin</a:t>
            </a:r>
            <a:endParaRPr lang="hr-HR" sz="2400" dirty="0"/>
          </a:p>
        </p:txBody>
      </p:sp>
      <p:sp>
        <p:nvSpPr>
          <p:cNvPr id="13" name="TekstniOkvir 12">
            <a:extLst>
              <a:ext uri="{FF2B5EF4-FFF2-40B4-BE49-F238E27FC236}">
                <a16:creationId xmlns:a16="http://schemas.microsoft.com/office/drawing/2014/main" id="{FC4332C7-B08F-4467-9CF5-60CCC3B11335}"/>
              </a:ext>
            </a:extLst>
          </p:cNvPr>
          <p:cNvSpPr txBox="1"/>
          <p:nvPr/>
        </p:nvSpPr>
        <p:spPr>
          <a:xfrm>
            <a:off x="7099856" y="7007039"/>
            <a:ext cx="1147587" cy="646331"/>
          </a:xfrm>
          <a:prstGeom prst="rect">
            <a:avLst/>
          </a:prstGeom>
          <a:noFill/>
        </p:spPr>
        <p:txBody>
          <a:bodyPr wrap="square" rtlCol="0">
            <a:spAutoFit/>
          </a:bodyPr>
          <a:lstStyle/>
          <a:p>
            <a:r>
              <a:rPr lang="hr-HR" sz="900">
                <a:hlinkClick r:id="rId2" tooltip="http://www.dedabor.com/biznis/menadzment/koliko-je-donesena-odluka-dobra-za-nas/"/>
              </a:rPr>
              <a:t>Ta fotografija</a:t>
            </a:r>
            <a:r>
              <a:rPr lang="hr-HR" sz="900"/>
              <a:t> korisnika Nepoznat autor: licenca </a:t>
            </a:r>
            <a:r>
              <a:rPr lang="hr-HR" sz="900">
                <a:hlinkClick r:id="rId3" tooltip="https://creativecommons.org/licenses/by-nc-nd/3.0/"/>
              </a:rPr>
              <a:t>CC BY-NC-ND</a:t>
            </a:r>
            <a:endParaRPr lang="hr-HR" sz="900"/>
          </a:p>
        </p:txBody>
      </p:sp>
      <p:pic>
        <p:nvPicPr>
          <p:cNvPr id="5" name="Slika 4"/>
          <p:cNvPicPr>
            <a:picLocks noChangeAspect="1"/>
          </p:cNvPicPr>
          <p:nvPr/>
        </p:nvPicPr>
        <p:blipFill rotWithShape="1">
          <a:blip r:embed="rId4" cstate="print">
            <a:extLst>
              <a:ext uri="{28A0092B-C50C-407E-A947-70E740481C1C}">
                <a14:useLocalDpi xmlns:a14="http://schemas.microsoft.com/office/drawing/2010/main" val="0"/>
              </a:ext>
            </a:extLst>
          </a:blip>
          <a:srcRect l="-1266" t="-3828" r="47917" b="40205"/>
          <a:stretch/>
        </p:blipFill>
        <p:spPr>
          <a:xfrm>
            <a:off x="8031759" y="885482"/>
            <a:ext cx="3049323" cy="3301507"/>
          </a:xfrm>
          <a:prstGeom prst="rect">
            <a:avLst/>
          </a:prstGeom>
        </p:spPr>
      </p:pic>
    </p:spTree>
    <p:extLst>
      <p:ext uri="{BB962C8B-B14F-4D97-AF65-F5344CB8AC3E}">
        <p14:creationId xmlns:p14="http://schemas.microsoft.com/office/powerpoint/2010/main" val="333072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60010" y="233444"/>
            <a:ext cx="10058400" cy="322997"/>
          </a:xfrm>
        </p:spPr>
        <p:txBody>
          <a:bodyPr>
            <a:noAutofit/>
          </a:bodyPr>
          <a:lstStyle/>
          <a:p>
            <a:r>
              <a:rPr lang="hr-HR" sz="2800" b="1" dirty="0">
                <a:solidFill>
                  <a:srgbClr val="7030A0"/>
                </a:solidFill>
              </a:rPr>
              <a:t>Zabava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60010" y="980663"/>
            <a:ext cx="5834773" cy="5670249"/>
          </a:xfrm>
        </p:spPr>
        <p:txBody>
          <a:bodyPr>
            <a:normAutofit/>
          </a:bodyPr>
          <a:lstStyle/>
          <a:p>
            <a:pPr marL="0" indent="0">
              <a:buNone/>
            </a:pPr>
            <a:endParaRPr lang="hr-HR" sz="2200" dirty="0"/>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15</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8883383" y="4895975"/>
            <a:ext cx="2470417" cy="505033"/>
          </a:xfrm>
        </p:spPr>
        <p:txBody>
          <a:bodyPr>
            <a:normAutofit/>
          </a:bodyPr>
          <a:lstStyle/>
          <a:p>
            <a:pPr marL="0" indent="0">
              <a:buNone/>
            </a:pPr>
            <a:r>
              <a:rPr lang="hr-HR" sz="2400" dirty="0"/>
              <a:t>Petar Vapnar</a:t>
            </a:r>
          </a:p>
        </p:txBody>
      </p:sp>
      <p:pic>
        <p:nvPicPr>
          <p:cNvPr id="5" name="Slika 4">
            <a:extLst>
              <a:ext uri="{FF2B5EF4-FFF2-40B4-BE49-F238E27FC236}">
                <a16:creationId xmlns:a16="http://schemas.microsoft.com/office/drawing/2014/main" id="{E9DA8CB9-5248-4B3D-9B61-42560921F72C}"/>
              </a:ext>
            </a:extLst>
          </p:cNvPr>
          <p:cNvPicPr>
            <a:picLocks noChangeAspect="1"/>
          </p:cNvPicPr>
          <p:nvPr/>
        </p:nvPicPr>
        <p:blipFill rotWithShape="1">
          <a:blip r:embed="rId2">
            <a:extLst>
              <a:ext uri="{28A0092B-C50C-407E-A947-70E740481C1C}">
                <a14:useLocalDpi xmlns:a14="http://schemas.microsoft.com/office/drawing/2010/main" val="0"/>
              </a:ext>
            </a:extLst>
          </a:blip>
          <a:srcRect t="10693" b="35844"/>
          <a:stretch/>
        </p:blipFill>
        <p:spPr>
          <a:xfrm>
            <a:off x="8815459" y="888652"/>
            <a:ext cx="2755394" cy="3262244"/>
          </a:xfrm>
          <a:prstGeom prst="rect">
            <a:avLst/>
          </a:prstGeom>
        </p:spPr>
      </p:pic>
      <p:sp>
        <p:nvSpPr>
          <p:cNvPr id="4" name="Pravokutnik 3"/>
          <p:cNvSpPr/>
          <p:nvPr/>
        </p:nvSpPr>
        <p:spPr>
          <a:xfrm>
            <a:off x="363759" y="700161"/>
            <a:ext cx="8204730" cy="5847755"/>
          </a:xfrm>
          <a:prstGeom prst="rect">
            <a:avLst/>
          </a:prstGeom>
        </p:spPr>
        <p:txBody>
          <a:bodyPr wrap="square">
            <a:spAutoFit/>
          </a:bodyPr>
          <a:lstStyle/>
          <a:p>
            <a:r>
              <a:rPr lang="hr-HR" sz="2200" dirty="0" smtClean="0"/>
              <a:t>Kad je u </a:t>
            </a:r>
            <a:r>
              <a:rPr lang="hr-HR" sz="2200" dirty="0" err="1" smtClean="0"/>
              <a:t>SnjegoGradu</a:t>
            </a:r>
            <a:r>
              <a:rPr lang="hr-HR" sz="2200" dirty="0" smtClean="0"/>
              <a:t> počeo </a:t>
            </a:r>
            <a:r>
              <a:rPr lang="hr-HR" sz="2200" dirty="0"/>
              <a:t>padati </a:t>
            </a:r>
            <a:r>
              <a:rPr lang="hr-HR" sz="2200" dirty="0" smtClean="0"/>
              <a:t>snijeg, sva </a:t>
            </a:r>
            <a:r>
              <a:rPr lang="hr-HR" sz="2200" dirty="0"/>
              <a:t>djeca </a:t>
            </a:r>
            <a:r>
              <a:rPr lang="hr-HR" sz="2200" dirty="0" smtClean="0"/>
              <a:t>otišla su u </a:t>
            </a:r>
            <a:r>
              <a:rPr lang="hr-HR" sz="2200" dirty="0"/>
              <a:t>park u </a:t>
            </a:r>
            <a:r>
              <a:rPr lang="hr-HR" sz="2200" dirty="0" smtClean="0"/>
              <a:t>raditi snjegoviće</a:t>
            </a:r>
            <a:r>
              <a:rPr lang="hr-HR" sz="2200" dirty="0"/>
              <a:t>. </a:t>
            </a:r>
            <a:r>
              <a:rPr lang="hr-HR" sz="2200" dirty="0" smtClean="0"/>
              <a:t>I idući dan ujutro </a:t>
            </a:r>
            <a:r>
              <a:rPr lang="hr-HR" sz="2200" dirty="0"/>
              <a:t>još nije prestao </a:t>
            </a:r>
            <a:r>
              <a:rPr lang="hr-HR" sz="2200" dirty="0" smtClean="0"/>
              <a:t>padati, već </a:t>
            </a:r>
            <a:r>
              <a:rPr lang="hr-HR" sz="2200" dirty="0"/>
              <a:t>je padao još jače i jače. Poslije </a:t>
            </a:r>
            <a:r>
              <a:rPr lang="hr-HR" sz="2200" dirty="0" smtClean="0"/>
              <a:t>2 </a:t>
            </a:r>
            <a:r>
              <a:rPr lang="hr-HR" sz="2200" dirty="0"/>
              <a:t>popodne snijeg je prekrio pola </a:t>
            </a:r>
            <a:r>
              <a:rPr lang="hr-HR" sz="2200" dirty="0" smtClean="0"/>
              <a:t>grada. Djeca </a:t>
            </a:r>
            <a:r>
              <a:rPr lang="hr-HR" sz="2200" dirty="0"/>
              <a:t>su bila jako sretna jer </a:t>
            </a:r>
            <a:r>
              <a:rPr lang="hr-HR" sz="2200" dirty="0" smtClean="0"/>
              <a:t>ovaj tjedan nije bilo škole. Gradonačelnica </a:t>
            </a:r>
            <a:r>
              <a:rPr lang="hr-HR" sz="2200" dirty="0"/>
              <a:t>Danica </a:t>
            </a:r>
            <a:r>
              <a:rPr lang="hr-HR" sz="2200" dirty="0" smtClean="0"/>
              <a:t>pozvala je u pomoć spasitelje, </a:t>
            </a:r>
            <a:r>
              <a:rPr lang="hr-HR" sz="2200" dirty="0"/>
              <a:t>a to su bili Crvenka i </a:t>
            </a:r>
            <a:r>
              <a:rPr lang="hr-HR" sz="2200" dirty="0" err="1" smtClean="0"/>
              <a:t>Plavko</a:t>
            </a:r>
            <a:r>
              <a:rPr lang="hr-HR" sz="2200" dirty="0" smtClean="0"/>
              <a:t>. Oni su </a:t>
            </a:r>
            <a:r>
              <a:rPr lang="hr-HR" sz="2200" dirty="0"/>
              <a:t>vozili </a:t>
            </a:r>
            <a:r>
              <a:rPr lang="hr-HR" sz="2200" dirty="0" err="1"/>
              <a:t>snjegoralice</a:t>
            </a:r>
            <a:r>
              <a:rPr lang="hr-HR" sz="2200" dirty="0"/>
              <a:t>. </a:t>
            </a:r>
            <a:r>
              <a:rPr lang="hr-HR" sz="2200" dirty="0" err="1"/>
              <a:t>Snjegoralice</a:t>
            </a:r>
            <a:r>
              <a:rPr lang="hr-HR" sz="2200" dirty="0"/>
              <a:t> su imale puno </a:t>
            </a:r>
            <a:r>
              <a:rPr lang="hr-HR" sz="2200" dirty="0" smtClean="0"/>
              <a:t>kontrola. Najbolja je bila ta </a:t>
            </a:r>
            <a:r>
              <a:rPr lang="hr-HR" sz="2200" dirty="0"/>
              <a:t>da se </a:t>
            </a:r>
            <a:r>
              <a:rPr lang="hr-HR" sz="2200" dirty="0" err="1"/>
              <a:t>snjegoralica</a:t>
            </a:r>
            <a:r>
              <a:rPr lang="hr-HR" sz="2200" dirty="0"/>
              <a:t> može povisiti za koliko treba. Sada se treba podignuti za 3 metra jer je napadalo 1.5 metar snijega. </a:t>
            </a:r>
            <a:r>
              <a:rPr lang="hr-HR" sz="2200" dirty="0" smtClean="0"/>
              <a:t> </a:t>
            </a:r>
            <a:r>
              <a:rPr lang="hr-HR" sz="2200" dirty="0"/>
              <a:t>Crvenka i </a:t>
            </a:r>
            <a:r>
              <a:rPr lang="hr-HR" sz="2200" dirty="0" err="1"/>
              <a:t>Plavko</a:t>
            </a:r>
            <a:r>
              <a:rPr lang="hr-HR" sz="2200" dirty="0"/>
              <a:t> su snijeg čistili 1 sat. Čim su završili odmah je počeo padati </a:t>
            </a:r>
            <a:r>
              <a:rPr lang="hr-HR" sz="2200" dirty="0" smtClean="0"/>
              <a:t>novi. </a:t>
            </a:r>
            <a:r>
              <a:rPr lang="hr-HR" sz="2200" dirty="0"/>
              <a:t>Svake minute sve jače i jače dok za sat vremena opet nije počela </a:t>
            </a:r>
            <a:r>
              <a:rPr lang="hr-HR" sz="2200" dirty="0" smtClean="0"/>
              <a:t>mećava. Crvenka </a:t>
            </a:r>
            <a:r>
              <a:rPr lang="hr-HR" sz="2200" dirty="0"/>
              <a:t>i </a:t>
            </a:r>
            <a:r>
              <a:rPr lang="hr-HR" sz="2200" dirty="0" err="1"/>
              <a:t>Plavko</a:t>
            </a:r>
            <a:r>
              <a:rPr lang="hr-HR" sz="2200" dirty="0"/>
              <a:t> su bili jako ljuti jer su </a:t>
            </a:r>
            <a:r>
              <a:rPr lang="hr-HR" sz="2200" dirty="0" smtClean="0"/>
              <a:t>čistili snijeg, a opet je bilo sve isto. Mećava </a:t>
            </a:r>
            <a:r>
              <a:rPr lang="hr-HR" sz="2200" dirty="0"/>
              <a:t>je </a:t>
            </a:r>
            <a:r>
              <a:rPr lang="hr-HR" sz="2200" dirty="0" smtClean="0"/>
              <a:t>bila cijeli </a:t>
            </a:r>
            <a:r>
              <a:rPr lang="hr-HR" sz="2200" dirty="0"/>
              <a:t>dan i na kraju dana nitko nije mogao izaći van samo su mogli iskočiti kroz prozor. Svi su mislili da je pao veliki čisti oblak. No svi su se gadno prevarili jer je to bila </a:t>
            </a:r>
            <a:r>
              <a:rPr lang="hr-HR" sz="2200" dirty="0" smtClean="0"/>
              <a:t>samo velika </a:t>
            </a:r>
            <a:r>
              <a:rPr lang="hr-HR" sz="2200" dirty="0"/>
              <a:t>hrpa snijega. Kada je snijeg prestao padati snijega je bilo do krova. Ljudi su se popeli na krov kroz tavan i počeli kopati snijeg sa krova dok nisu došli do ceste. </a:t>
            </a:r>
          </a:p>
        </p:txBody>
      </p:sp>
    </p:spTree>
    <p:extLst>
      <p:ext uri="{BB962C8B-B14F-4D97-AF65-F5344CB8AC3E}">
        <p14:creationId xmlns:p14="http://schemas.microsoft.com/office/powerpoint/2010/main" val="210916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60010" y="450327"/>
            <a:ext cx="10058400" cy="322997"/>
          </a:xfrm>
        </p:spPr>
        <p:txBody>
          <a:bodyPr>
            <a:noAutofit/>
          </a:bodyPr>
          <a:lstStyle/>
          <a:p>
            <a:r>
              <a:rPr lang="hr-HR" sz="2800" b="1" dirty="0">
                <a:solidFill>
                  <a:srgbClr val="7030A0"/>
                </a:solidFill>
              </a:rPr>
              <a:t>Zbivanja i rat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95953" y="1051226"/>
            <a:ext cx="6542521" cy="5670249"/>
          </a:xfrm>
        </p:spPr>
        <p:txBody>
          <a:bodyPr>
            <a:normAutofit fontScale="77500" lnSpcReduction="20000"/>
          </a:bodyPr>
          <a:lstStyle/>
          <a:p>
            <a:pPr marL="0" indent="0">
              <a:buNone/>
            </a:pPr>
            <a:r>
              <a:rPr lang="hr-HR" dirty="0" err="1"/>
              <a:t>SnjegoGrad</a:t>
            </a:r>
            <a:r>
              <a:rPr lang="hr-HR" dirty="0"/>
              <a:t> je čarobni grad prekriven snijegom ali nitko ne za što je ispod snijega. Ispod snijega bila je zemlja. A što je ispod zemlje? </a:t>
            </a:r>
          </a:p>
          <a:p>
            <a:pPr marL="0" indent="0">
              <a:buNone/>
            </a:pPr>
            <a:r>
              <a:rPr lang="hr-HR" dirty="0"/>
              <a:t>Gradonačelnica je bila znatiželjna pa je otišla na glavni trg kopati. Nakon što je iskopala 50 cm snijega i zemlje, našla je prozirni kamen. </a:t>
            </a:r>
            <a:r>
              <a:rPr lang="hr-HR" dirty="0" smtClean="0"/>
              <a:t>Znatiželjna </a:t>
            </a:r>
            <a:r>
              <a:rPr lang="hr-HR" dirty="0"/>
              <a:t>gradonačelnica Danica iskopala je kristalno čisti kamen. Pitala se što je to. Ali joj nije bilo zanimljivo jer ne voli prozirne stvari. Htjela je ljubičasti ili plavi kamen. </a:t>
            </a:r>
          </a:p>
          <a:p>
            <a:pPr marL="0" indent="0">
              <a:buNone/>
            </a:pPr>
            <a:r>
              <a:rPr lang="hr-HR" dirty="0"/>
              <a:t>Pozvala je snjegoviće da joj pomognu kopati dalje. Bilo im je zadovoljstvo pomoći. Kopali su satima. </a:t>
            </a:r>
            <a:r>
              <a:rPr lang="hr-HR" dirty="0" smtClean="0"/>
              <a:t>Crvenko </a:t>
            </a:r>
            <a:r>
              <a:rPr lang="hr-HR" dirty="0"/>
              <a:t>je vidio  ljubičasti kamen. Danica se oduševila i proglasila ga </a:t>
            </a:r>
            <a:r>
              <a:rPr lang="hr-HR" dirty="0" err="1"/>
              <a:t>najvrednijim</a:t>
            </a:r>
            <a:r>
              <a:rPr lang="hr-HR" dirty="0"/>
              <a:t> stanovnikom </a:t>
            </a:r>
            <a:r>
              <a:rPr lang="hr-HR" dirty="0" err="1"/>
              <a:t>SnjegoGrada</a:t>
            </a:r>
            <a:r>
              <a:rPr lang="hr-HR" dirty="0"/>
              <a:t>. Crvenko bio je sretan, ali mu je bilo žao što su se i drugi jednako trudili, a nisu ništa dobili. </a:t>
            </a:r>
          </a:p>
          <a:p>
            <a:pPr marL="0" indent="0">
              <a:buNone/>
            </a:pPr>
            <a:r>
              <a:rPr lang="hr-HR" dirty="0"/>
              <a:t>Stanovnici </a:t>
            </a:r>
            <a:r>
              <a:rPr lang="hr-HR" dirty="0" err="1"/>
              <a:t>SnjegoGrada</a:t>
            </a:r>
            <a:r>
              <a:rPr lang="hr-HR" dirty="0"/>
              <a:t> kažu da je Zelenko najpametniji. On je proučavao ljubičasti kamen i zaključio: to je ametist!  </a:t>
            </a:r>
          </a:p>
          <a:p>
            <a:pPr marL="0" indent="0">
              <a:buNone/>
            </a:pPr>
            <a:r>
              <a:rPr lang="hr-HR" dirty="0"/>
              <a:t>Ostali stanovnici i dalje su tražili kamenje, ali ništa nisu našli.    </a:t>
            </a:r>
          </a:p>
          <a:p>
            <a:pPr marL="0" indent="0">
              <a:buNone/>
            </a:pPr>
            <a:endParaRPr lang="hr-HR" sz="2200" dirty="0"/>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16</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8345558" y="4944979"/>
            <a:ext cx="3008242" cy="505033"/>
          </a:xfrm>
        </p:spPr>
        <p:txBody>
          <a:bodyPr>
            <a:noAutofit/>
          </a:bodyPr>
          <a:lstStyle/>
          <a:p>
            <a:pPr marL="0" indent="0">
              <a:buNone/>
            </a:pPr>
            <a:r>
              <a:rPr lang="hr-HR" sz="2400" dirty="0"/>
              <a:t>Lorena Vrančić</a:t>
            </a:r>
          </a:p>
        </p:txBody>
      </p:sp>
      <p:pic>
        <p:nvPicPr>
          <p:cNvPr id="6" name="Slika 5">
            <a:extLst>
              <a:ext uri="{FF2B5EF4-FFF2-40B4-BE49-F238E27FC236}">
                <a16:creationId xmlns:a16="http://schemas.microsoft.com/office/drawing/2014/main" id="{E9680BFD-1926-40C7-B3BD-395357E99299}"/>
              </a:ext>
            </a:extLst>
          </p:cNvPr>
          <p:cNvPicPr>
            <a:picLocks noChangeAspect="1"/>
          </p:cNvPicPr>
          <p:nvPr/>
        </p:nvPicPr>
        <p:blipFill rotWithShape="1">
          <a:blip r:embed="rId2">
            <a:extLst>
              <a:ext uri="{28A0092B-C50C-407E-A947-70E740481C1C}">
                <a14:useLocalDpi xmlns:a14="http://schemas.microsoft.com/office/drawing/2010/main" val="0"/>
              </a:ext>
            </a:extLst>
          </a:blip>
          <a:srcRect r="39965" b="32504"/>
          <a:stretch/>
        </p:blipFill>
        <p:spPr>
          <a:xfrm>
            <a:off x="7444408" y="1134271"/>
            <a:ext cx="4154033" cy="3449761"/>
          </a:xfrm>
          <a:prstGeom prst="rect">
            <a:avLst/>
          </a:prstGeom>
        </p:spPr>
      </p:pic>
    </p:spTree>
    <p:extLst>
      <p:ext uri="{BB962C8B-B14F-4D97-AF65-F5344CB8AC3E}">
        <p14:creationId xmlns:p14="http://schemas.microsoft.com/office/powerpoint/2010/main" val="413419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60010" y="450327"/>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60010" y="1029345"/>
            <a:ext cx="7161995" cy="5670249"/>
          </a:xfrm>
        </p:spPr>
        <p:txBody>
          <a:bodyPr>
            <a:normAutofit fontScale="92500"/>
          </a:bodyPr>
          <a:lstStyle/>
          <a:p>
            <a:pPr marL="0" indent="0">
              <a:buNone/>
            </a:pPr>
            <a:r>
              <a:rPr lang="hr-HR" sz="2400" dirty="0"/>
              <a:t>Svake godine 2.12 u SnjegoGradu se održava svjetski dan igara.</a:t>
            </a:r>
          </a:p>
          <a:p>
            <a:pPr marL="0" indent="0">
              <a:buNone/>
            </a:pPr>
            <a:r>
              <a:rPr lang="hr-HR" sz="2400" dirty="0"/>
              <a:t>To jutro </a:t>
            </a:r>
            <a:r>
              <a:rPr lang="hr-HR" sz="2400" dirty="0" err="1"/>
              <a:t>SnjegoMarko</a:t>
            </a:r>
            <a:r>
              <a:rPr lang="hr-HR" sz="2400" dirty="0"/>
              <a:t> se probudio i ustao. Nije ni mislio koji je dan. Oprao je zube i otišao na doručak. Mama Marija je pripremila griz. Kad su on, mama i tata Petar pojeli doručak, tata je morao na posao. Mama je peglala, a Marko sav sretan dotrči do kalendara i pogleda koji je dan. </a:t>
            </a:r>
          </a:p>
          <a:p>
            <a:pPr marL="0" indent="0">
              <a:buNone/>
            </a:pPr>
            <a:r>
              <a:rPr lang="hr-HR" sz="2400" dirty="0"/>
              <a:t>I vidio je - </a:t>
            </a:r>
            <a:r>
              <a:rPr lang="hr-HR" sz="2400" dirty="0" err="1"/>
              <a:t>jejjjjj</a:t>
            </a:r>
            <a:r>
              <a:rPr lang="hr-HR" sz="2400" dirty="0"/>
              <a:t> - danas je svjetski dan igara! </a:t>
            </a:r>
          </a:p>
          <a:p>
            <a:pPr marL="0" indent="0">
              <a:buNone/>
            </a:pPr>
            <a:r>
              <a:rPr lang="hr-HR" sz="2400" dirty="0"/>
              <a:t>Mama je rekla da mora ići u školu i Marko se odmah rastužio. </a:t>
            </a:r>
          </a:p>
          <a:p>
            <a:pPr marL="0" indent="0">
              <a:buNone/>
            </a:pPr>
            <a:r>
              <a:rPr lang="hr-HR" sz="2400" dirty="0"/>
              <a:t>Brzo se sjetio i u školu ponio svoje omiljene društvene igre: Monopoli i Čovječe ne ljuti se. Kad je došao ispred škole svi su imali nešto u vrećicama. To su sve bile društvene igre. </a:t>
            </a:r>
            <a:r>
              <a:rPr lang="hr-HR" sz="2400" dirty="0" smtClean="0"/>
              <a:t>Cijelih </a:t>
            </a:r>
            <a:r>
              <a:rPr lang="hr-HR" sz="2400" dirty="0"/>
              <a:t>šest sati radili su teme o društvenim igrama.</a:t>
            </a:r>
          </a:p>
          <a:p>
            <a:pPr marL="0" indent="0">
              <a:buNone/>
            </a:pPr>
            <a:r>
              <a:rPr lang="hr-HR" sz="2400" dirty="0" smtClean="0"/>
              <a:t>Marko </a:t>
            </a:r>
            <a:r>
              <a:rPr lang="hr-HR" sz="2400" dirty="0"/>
              <a:t>se vratio iz škole mrtav umoran. </a:t>
            </a:r>
            <a:r>
              <a:rPr lang="hr-HR" sz="2400" dirty="0" smtClean="0"/>
              <a:t>Brzo je otišao </a:t>
            </a:r>
            <a:r>
              <a:rPr lang="hr-HR" sz="2400" dirty="0"/>
              <a:t>na spavanje da mu prije dođe novi dan.</a:t>
            </a:r>
          </a:p>
          <a:p>
            <a:pPr marL="0" indent="0">
              <a:buNone/>
            </a:pPr>
            <a:endParaRPr lang="hr-HR" sz="2200" dirty="0"/>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17</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8478079" y="4882005"/>
            <a:ext cx="3008242" cy="505033"/>
          </a:xfrm>
        </p:spPr>
        <p:txBody>
          <a:bodyPr>
            <a:normAutofit fontScale="92500"/>
          </a:bodyPr>
          <a:lstStyle/>
          <a:p>
            <a:pPr marL="0" indent="0">
              <a:buNone/>
            </a:pPr>
            <a:r>
              <a:rPr lang="hr-HR" dirty="0"/>
              <a:t>Filip </a:t>
            </a:r>
            <a:r>
              <a:rPr lang="hr-HR" dirty="0" err="1"/>
              <a:t>Vrbančić</a:t>
            </a:r>
            <a:endParaRPr lang="hr-HR" dirty="0"/>
          </a:p>
        </p:txBody>
      </p:sp>
      <p:pic>
        <p:nvPicPr>
          <p:cNvPr id="4" name="Slika 3"/>
          <p:cNvPicPr>
            <a:picLocks noChangeAspect="1"/>
          </p:cNvPicPr>
          <p:nvPr/>
        </p:nvPicPr>
        <p:blipFill rotWithShape="1">
          <a:blip r:embed="rId2" cstate="hqprint">
            <a:extLst>
              <a:ext uri="{28A0092B-C50C-407E-A947-70E740481C1C}">
                <a14:useLocalDpi xmlns:a14="http://schemas.microsoft.com/office/drawing/2010/main" val="0"/>
              </a:ext>
            </a:extLst>
          </a:blip>
          <a:srcRect l="37320"/>
          <a:stretch/>
        </p:blipFill>
        <p:spPr>
          <a:xfrm>
            <a:off x="8073189" y="1029345"/>
            <a:ext cx="3541466" cy="3476483"/>
          </a:xfrm>
          <a:prstGeom prst="rect">
            <a:avLst/>
          </a:prstGeom>
        </p:spPr>
      </p:pic>
    </p:spTree>
    <p:extLst>
      <p:ext uri="{BB962C8B-B14F-4D97-AF65-F5344CB8AC3E}">
        <p14:creationId xmlns:p14="http://schemas.microsoft.com/office/powerpoint/2010/main" val="181495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60010" y="450327"/>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60009" y="1031987"/>
            <a:ext cx="6416037" cy="5375687"/>
          </a:xfrm>
        </p:spPr>
        <p:txBody>
          <a:bodyPr>
            <a:normAutofit fontScale="77500" lnSpcReduction="20000"/>
          </a:bodyPr>
          <a:lstStyle/>
          <a:p>
            <a:pPr marL="0" indent="0">
              <a:buNone/>
            </a:pPr>
            <a:r>
              <a:rPr lang="hr-HR" dirty="0"/>
              <a:t>Gradonačelnica Danica predložila je da u gradu naprave </a:t>
            </a:r>
            <a:r>
              <a:rPr lang="hr-HR" dirty="0" err="1"/>
              <a:t>snjegocrkvu</a:t>
            </a:r>
            <a:r>
              <a:rPr lang="hr-HR" dirty="0"/>
              <a:t>. </a:t>
            </a:r>
            <a:r>
              <a:rPr lang="hr-HR" dirty="0" err="1"/>
              <a:t>Plavko</a:t>
            </a:r>
            <a:r>
              <a:rPr lang="hr-HR" dirty="0"/>
              <a:t> je rekao da nema dovoljno snijega. Za par dana napadalo je dovoljno i svi su bili sretni. </a:t>
            </a:r>
          </a:p>
          <a:p>
            <a:pPr marL="0" indent="0">
              <a:buNone/>
            </a:pPr>
            <a:r>
              <a:rPr lang="hr-HR" dirty="0"/>
              <a:t>Izgradnja je trajala dva-tri mjeseca. Građani </a:t>
            </a:r>
            <a:r>
              <a:rPr lang="hr-HR" dirty="0" err="1"/>
              <a:t>SnjegoGrada</a:t>
            </a:r>
            <a:r>
              <a:rPr lang="hr-HR" dirty="0"/>
              <a:t> su svaki dan dolazili na misu u </a:t>
            </a:r>
            <a:r>
              <a:rPr lang="hr-HR" dirty="0" err="1"/>
              <a:t>snjegocrkvu</a:t>
            </a:r>
            <a:r>
              <a:rPr lang="hr-HR" dirty="0"/>
              <a:t>. Poslije mise imali su večeru na </a:t>
            </a:r>
            <a:r>
              <a:rPr lang="hr-HR" dirty="0" err="1"/>
              <a:t>snjegotrgu</a:t>
            </a:r>
            <a:r>
              <a:rPr lang="hr-HR" dirty="0"/>
              <a:t>, a nakon toga išli su na </a:t>
            </a:r>
            <a:r>
              <a:rPr lang="hr-HR" dirty="0" err="1"/>
              <a:t>snijegospavanje</a:t>
            </a:r>
            <a:r>
              <a:rPr lang="hr-HR" dirty="0"/>
              <a:t>. Ujutro su morali na posao. </a:t>
            </a:r>
          </a:p>
          <a:p>
            <a:pPr marL="0" indent="0">
              <a:buNone/>
            </a:pPr>
            <a:r>
              <a:rPr lang="hr-HR" dirty="0"/>
              <a:t>Poslije jedne godine u SnjegoGradu  je bio </a:t>
            </a:r>
            <a:r>
              <a:rPr lang="hr-HR" dirty="0" err="1"/>
              <a:t>snjegopotres</a:t>
            </a:r>
            <a:r>
              <a:rPr lang="hr-HR" dirty="0"/>
              <a:t> i stara </a:t>
            </a:r>
            <a:r>
              <a:rPr lang="hr-HR" dirty="0" err="1"/>
              <a:t>snjegocrkva</a:t>
            </a:r>
            <a:r>
              <a:rPr lang="hr-HR" dirty="0"/>
              <a:t> se urušila. Popravak je koštao 125 000 </a:t>
            </a:r>
            <a:r>
              <a:rPr lang="hr-HR" dirty="0" err="1"/>
              <a:t>snjegoeura</a:t>
            </a:r>
            <a:r>
              <a:rPr lang="hr-HR" dirty="0"/>
              <a:t>. Svima je to bilo puno, ali su dali sav novac za popravak crkve. Svi su dali osim </a:t>
            </a:r>
            <a:r>
              <a:rPr lang="hr-HR" dirty="0" err="1"/>
              <a:t>Žućka</a:t>
            </a:r>
            <a:r>
              <a:rPr lang="hr-HR" dirty="0"/>
              <a:t>, on je bio protiv popravka.</a:t>
            </a:r>
          </a:p>
          <a:p>
            <a:pPr marL="0" indent="0">
              <a:buNone/>
            </a:pPr>
            <a:r>
              <a:rPr lang="hr-HR" dirty="0" err="1"/>
              <a:t>Snjegocrkva</a:t>
            </a:r>
            <a:r>
              <a:rPr lang="hr-HR" dirty="0"/>
              <a:t> se popravila i svi su bili opet zadovoljni. Jedni su </a:t>
            </a:r>
            <a:r>
              <a:rPr lang="hr-HR" dirty="0" err="1"/>
              <a:t>snjegograđani</a:t>
            </a:r>
            <a:r>
              <a:rPr lang="hr-HR" dirty="0"/>
              <a:t> išli u staru crkvu, a drugi u novu crkvu ali svi su se molili istom Bogu i štovali ga.. Gradonačelnica Danica je išla u </a:t>
            </a:r>
            <a:r>
              <a:rPr lang="hr-HR" dirty="0" err="1"/>
              <a:t>snjegocrkvu</a:t>
            </a:r>
            <a:r>
              <a:rPr lang="hr-HR" dirty="0"/>
              <a:t> i svi su bili sretni.</a:t>
            </a:r>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18</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7690340" y="4947110"/>
            <a:ext cx="3008242" cy="505033"/>
          </a:xfrm>
        </p:spPr>
        <p:txBody>
          <a:bodyPr>
            <a:normAutofit fontScale="77500" lnSpcReduction="20000"/>
          </a:bodyPr>
          <a:lstStyle/>
          <a:p>
            <a:pPr marL="0" indent="0">
              <a:buNone/>
            </a:pPr>
            <a:r>
              <a:rPr lang="hr-HR" dirty="0"/>
              <a:t>Nikola </a:t>
            </a:r>
            <a:r>
              <a:rPr lang="hr-HR" dirty="0" err="1"/>
              <a:t>Žganjer</a:t>
            </a:r>
            <a:endParaRPr lang="hr-HR" dirty="0"/>
          </a:p>
        </p:txBody>
      </p:sp>
      <p:pic>
        <p:nvPicPr>
          <p:cNvPr id="5" name="Slika 4">
            <a:extLst>
              <a:ext uri="{FF2B5EF4-FFF2-40B4-BE49-F238E27FC236}">
                <a16:creationId xmlns:a16="http://schemas.microsoft.com/office/drawing/2014/main" id="{D5DFB7F0-99CF-402C-92F7-6464324FAA55}"/>
              </a:ext>
            </a:extLst>
          </p:cNvPr>
          <p:cNvPicPr>
            <a:picLocks noChangeAspect="1"/>
          </p:cNvPicPr>
          <p:nvPr/>
        </p:nvPicPr>
        <p:blipFill rotWithShape="1">
          <a:blip r:embed="rId2">
            <a:extLst>
              <a:ext uri="{28A0092B-C50C-407E-A947-70E740481C1C}">
                <a14:useLocalDpi xmlns:a14="http://schemas.microsoft.com/office/drawing/2010/main" val="0"/>
              </a:ext>
            </a:extLst>
          </a:blip>
          <a:srcRect b="47294"/>
          <a:stretch/>
        </p:blipFill>
        <p:spPr>
          <a:xfrm>
            <a:off x="7182853" y="1382053"/>
            <a:ext cx="4109984" cy="3081664"/>
          </a:xfrm>
          <a:prstGeom prst="rect">
            <a:avLst/>
          </a:prstGeom>
        </p:spPr>
      </p:pic>
    </p:spTree>
    <p:extLst>
      <p:ext uri="{BB962C8B-B14F-4D97-AF65-F5344CB8AC3E}">
        <p14:creationId xmlns:p14="http://schemas.microsoft.com/office/powerpoint/2010/main" val="713124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502170" y="539195"/>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502169" y="999311"/>
            <a:ext cx="7222105" cy="5722163"/>
          </a:xfrm>
        </p:spPr>
        <p:txBody>
          <a:bodyPr>
            <a:normAutofit fontScale="70000" lnSpcReduction="20000"/>
          </a:bodyPr>
          <a:lstStyle/>
          <a:p>
            <a:pPr marL="0" indent="0">
              <a:buNone/>
            </a:pPr>
            <a:r>
              <a:rPr lang="hr-HR" sz="3100" dirty="0"/>
              <a:t>Bio jedan veseli grad. Zvao se </a:t>
            </a:r>
            <a:r>
              <a:rPr lang="hr-HR" sz="3100" dirty="0" err="1"/>
              <a:t>SnjegoGrad</a:t>
            </a:r>
            <a:r>
              <a:rPr lang="hr-HR" sz="3100" dirty="0"/>
              <a:t>. U njemu su snjegovići bili sretni. Tu se najbolje slavio Božić.</a:t>
            </a:r>
          </a:p>
          <a:p>
            <a:pPr marL="0" indent="0">
              <a:buNone/>
            </a:pPr>
            <a:r>
              <a:rPr lang="hr-HR" sz="3100" dirty="0"/>
              <a:t>Mama Drama i Šiljo opet se nisu slagali. Šiljo! Da si odmah ustao iz kreveta! Božić je. Već su svi budni, slave Božić, peku kolače. A ti! Još spavaš, izležavaš se. Zar ti ne znaš što je Božić? </a:t>
            </a:r>
            <a:r>
              <a:rPr lang="hr-HR" sz="3100" dirty="0" smtClean="0"/>
              <a:t>Pa </a:t>
            </a:r>
            <a:r>
              <a:rPr lang="hr-HR" sz="3100" dirty="0"/>
              <a:t>naravno da znam ali stvarno mi se spava, rekao je Šiljo. </a:t>
            </a:r>
          </a:p>
          <a:p>
            <a:pPr marL="0" indent="0">
              <a:buNone/>
            </a:pPr>
            <a:r>
              <a:rPr lang="hr-HR" sz="3100" dirty="0"/>
              <a:t>No, mama ide slaviti Božić, a Šiljo neka radi šta hoće. Nakon pet minuta, Šiljo se nečega dosjeti. Što je ono mama Drama zapravo ujutro govorila? Stvarno je nisam slušao. Pogleda kroz prozor i vidi: svi slave, vani je snijeg, svima su kuće okićene. Pa da danas je Božić, znao sam to ali do jutra ja ni slova ne mogu zapamtiti. </a:t>
            </a:r>
            <a:r>
              <a:rPr lang="hr-HR" sz="3100" dirty="0" smtClean="0"/>
              <a:t>Otrči </a:t>
            </a:r>
            <a:r>
              <a:rPr lang="hr-HR" sz="3100" dirty="0"/>
              <a:t>Šiljo iz kreveta sretan i presretan! Mama danas je Božić! Joj idemo sad pojesti fine Božićne kolače. A poslije jela, ići ćemo do bake i djeda i tamo će se okupiti cijela obitelj.</a:t>
            </a:r>
          </a:p>
          <a:p>
            <a:pPr marL="0" indent="0">
              <a:buNone/>
            </a:pPr>
            <a:r>
              <a:rPr lang="hr-HR" sz="3100" dirty="0"/>
              <a:t>Vani je snijeg padao sve više i više. Šiljo se čudio. U SnjegoGradu nikad nije padao toliki snijeg. Snijeg je toliko velik da je Šilji skroz do nosa.  Snijeg će zabijeliti sve prozore i sva vrata prekriti. Božić će se proslaviti uz tople peći. Vjerujem da će ovaj Božić, biti jako lijep.                </a:t>
            </a:r>
          </a:p>
          <a:p>
            <a:pPr marL="0" indent="0">
              <a:buNone/>
            </a:pPr>
            <a:endParaRPr lang="hr-HR"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2</a:t>
            </a:fld>
            <a:endParaRPr lang="hr-HR"/>
          </a:p>
        </p:txBody>
      </p:sp>
      <p:sp>
        <p:nvSpPr>
          <p:cNvPr id="8" name="Rezervirano mjesto sadržaja 7">
            <a:extLst>
              <a:ext uri="{FF2B5EF4-FFF2-40B4-BE49-F238E27FC236}">
                <a16:creationId xmlns:a16="http://schemas.microsoft.com/office/drawing/2014/main" id="{099E4ED1-9262-492B-965A-FA179AFEF271}"/>
              </a:ext>
            </a:extLst>
          </p:cNvPr>
          <p:cNvSpPr>
            <a:spLocks noGrp="1"/>
          </p:cNvSpPr>
          <p:nvPr>
            <p:ph sz="half" idx="2"/>
          </p:nvPr>
        </p:nvSpPr>
        <p:spPr>
          <a:xfrm>
            <a:off x="8820996" y="4993773"/>
            <a:ext cx="2213113" cy="365126"/>
          </a:xfrm>
        </p:spPr>
        <p:txBody>
          <a:bodyPr>
            <a:noAutofit/>
          </a:bodyPr>
          <a:lstStyle/>
          <a:p>
            <a:pPr marL="0" indent="0">
              <a:buNone/>
            </a:pPr>
            <a:r>
              <a:rPr lang="hr-HR" sz="2400" dirty="0"/>
              <a:t>Leona </a:t>
            </a:r>
            <a:r>
              <a:rPr lang="hr-HR" sz="2400" dirty="0" err="1"/>
              <a:t>Oštilj</a:t>
            </a:r>
            <a:endParaRPr lang="hr-HR" sz="2400" dirty="0"/>
          </a:p>
        </p:txBody>
      </p:sp>
      <p:pic>
        <p:nvPicPr>
          <p:cNvPr id="7" name="Slika 6">
            <a:extLst>
              <a:ext uri="{FF2B5EF4-FFF2-40B4-BE49-F238E27FC236}">
                <a16:creationId xmlns:a16="http://schemas.microsoft.com/office/drawing/2014/main" id="{1C1FA015-6B1E-45B7-8740-2E4C68CE9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511" y="1336196"/>
            <a:ext cx="3875319" cy="3025252"/>
          </a:xfrm>
          <a:prstGeom prst="rect">
            <a:avLst/>
          </a:prstGeom>
        </p:spPr>
      </p:pic>
    </p:spTree>
    <p:extLst>
      <p:ext uri="{BB962C8B-B14F-4D97-AF65-F5344CB8AC3E}">
        <p14:creationId xmlns:p14="http://schemas.microsoft.com/office/powerpoint/2010/main" val="276746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586409" y="484397"/>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466483" y="5181600"/>
            <a:ext cx="2743200" cy="541658"/>
          </a:xfrm>
        </p:spPr>
        <p:txBody>
          <a:bodyPr>
            <a:noAutofit/>
          </a:bodyPr>
          <a:lstStyle/>
          <a:p>
            <a:pPr marL="0" indent="0">
              <a:buNone/>
            </a:pPr>
            <a:r>
              <a:rPr lang="hr-HR" sz="2400" dirty="0"/>
              <a:t>Josip </a:t>
            </a:r>
            <a:r>
              <a:rPr lang="hr-HR" sz="2400" dirty="0" err="1"/>
              <a:t>Cvitić</a:t>
            </a:r>
            <a:endParaRPr lang="hr-HR" sz="2400" dirty="0"/>
          </a:p>
        </p:txBody>
      </p:sp>
      <p:sp>
        <p:nvSpPr>
          <p:cNvPr id="10" name="TekstniOkvir 9">
            <a:extLst>
              <a:ext uri="{FF2B5EF4-FFF2-40B4-BE49-F238E27FC236}">
                <a16:creationId xmlns:a16="http://schemas.microsoft.com/office/drawing/2014/main" id="{96F7A350-92EC-4839-B981-BA083E065E09}"/>
              </a:ext>
            </a:extLst>
          </p:cNvPr>
          <p:cNvSpPr txBox="1"/>
          <p:nvPr/>
        </p:nvSpPr>
        <p:spPr>
          <a:xfrm>
            <a:off x="511866" y="919742"/>
            <a:ext cx="6394173" cy="5509200"/>
          </a:xfrm>
          <a:prstGeom prst="rect">
            <a:avLst/>
          </a:prstGeom>
          <a:noFill/>
        </p:spPr>
        <p:txBody>
          <a:bodyPr wrap="square" rtlCol="0">
            <a:spAutoFit/>
          </a:bodyPr>
          <a:lstStyle/>
          <a:p>
            <a:r>
              <a:rPr lang="hr-HR" sz="2200" dirty="0"/>
              <a:t>Jednog dana u SnjegoGradu se organizirala utrka </a:t>
            </a:r>
            <a:r>
              <a:rPr lang="hr-HR" sz="2200" dirty="0" err="1"/>
              <a:t>snjegobicikla</a:t>
            </a:r>
            <a:r>
              <a:rPr lang="hr-HR" sz="2200" dirty="0"/>
              <a:t>. Bilo je puno vrsta bicikla od </a:t>
            </a:r>
            <a:r>
              <a:rPr lang="hr-HR" sz="2200" dirty="0" err="1"/>
              <a:t>bemixa</a:t>
            </a:r>
            <a:r>
              <a:rPr lang="hr-HR" sz="2200" dirty="0"/>
              <a:t>  do </a:t>
            </a:r>
            <a:r>
              <a:rPr lang="hr-HR" sz="2200" dirty="0" err="1"/>
              <a:t>danhila</a:t>
            </a:r>
            <a:r>
              <a:rPr lang="hr-HR" sz="2200" dirty="0"/>
              <a:t>. </a:t>
            </a:r>
          </a:p>
          <a:p>
            <a:r>
              <a:rPr lang="hr-HR" sz="2200" dirty="0"/>
              <a:t>Vrijeme nije baš bilo dobro. Malo je puhao vjetar. </a:t>
            </a:r>
            <a:r>
              <a:rPr lang="hr-HR" sz="2200" dirty="0" smtClean="0"/>
              <a:t>Kad je </a:t>
            </a:r>
            <a:r>
              <a:rPr lang="hr-HR" sz="2200" dirty="0"/>
              <a:t>krenula utrka svi bicikli bili su u dobrom stanju. Imali su dobre gume i dobre </a:t>
            </a:r>
            <a:r>
              <a:rPr lang="hr-HR" sz="2200" dirty="0" err="1"/>
              <a:t>gripove</a:t>
            </a:r>
            <a:r>
              <a:rPr lang="hr-HR" sz="2200" dirty="0"/>
              <a:t> na gumama. Najvažnije su im bile dobre kočnice.</a:t>
            </a:r>
          </a:p>
          <a:p>
            <a:r>
              <a:rPr lang="hr-HR" sz="2200" dirty="0"/>
              <a:t>Kad su bicikli bili već na pola utrke, počeo je polako padati snijeg. Primao se na betonu i po travi. Svakom minutom snijeg je padao sve jače i jače, dok bicikli više nisu mogli voziti. Organizatori su pozvali </a:t>
            </a:r>
            <a:r>
              <a:rPr lang="hr-HR" sz="2200" dirty="0" err="1"/>
              <a:t>snjegoralicu</a:t>
            </a:r>
            <a:r>
              <a:rPr lang="hr-HR" sz="2200" dirty="0"/>
              <a:t> koja je očistila  sve je puteve u SnjegoGradu.  Nakon toga bicikli su opet mogli voziti po bregovima. </a:t>
            </a:r>
          </a:p>
          <a:p>
            <a:r>
              <a:rPr lang="hr-HR" sz="2200" dirty="0"/>
              <a:t>Utrka se odužila zbog čekanja da ralica očisti put. Na kraju su pobijedila tri najbrža </a:t>
            </a:r>
            <a:r>
              <a:rPr lang="hr-HR" sz="2200" dirty="0" err="1"/>
              <a:t>snjegobiciklista</a:t>
            </a:r>
            <a:r>
              <a:rPr lang="hr-HR" sz="2200" dirty="0"/>
              <a:t>: Ivan </a:t>
            </a:r>
            <a:r>
              <a:rPr lang="hr-HR" sz="2200" dirty="0" err="1"/>
              <a:t>Snjegobašić</a:t>
            </a:r>
            <a:r>
              <a:rPr lang="hr-HR" sz="2200" dirty="0"/>
              <a:t>, Ivo </a:t>
            </a:r>
            <a:r>
              <a:rPr lang="hr-HR" sz="2200" dirty="0" err="1"/>
              <a:t>Snjegojarić</a:t>
            </a:r>
            <a:r>
              <a:rPr lang="hr-HR" sz="2200" dirty="0"/>
              <a:t> i Luka </a:t>
            </a:r>
            <a:r>
              <a:rPr lang="hr-HR" sz="2200" dirty="0" err="1"/>
              <a:t>Snjegoregović</a:t>
            </a:r>
            <a:r>
              <a:rPr lang="hr-HR" sz="2200" dirty="0"/>
              <a:t>. </a:t>
            </a:r>
          </a:p>
        </p:txBody>
      </p:sp>
      <p:pic>
        <p:nvPicPr>
          <p:cNvPr id="16" name="Rezervirano mjesto sadržaja 15">
            <a:extLst>
              <a:ext uri="{FF2B5EF4-FFF2-40B4-BE49-F238E27FC236}">
                <a16:creationId xmlns:a16="http://schemas.microsoft.com/office/drawing/2014/main" id="{39F338AB-76A7-4C04-8FD6-4A2B4D7F01A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027" b="20185"/>
          <a:stretch/>
        </p:blipFill>
        <p:spPr>
          <a:xfrm>
            <a:off x="7513721" y="1192696"/>
            <a:ext cx="4280714" cy="3988904"/>
          </a:xfrm>
        </p:spPr>
      </p:pic>
    </p:spTree>
    <p:extLst>
      <p:ext uri="{BB962C8B-B14F-4D97-AF65-F5344CB8AC3E}">
        <p14:creationId xmlns:p14="http://schemas.microsoft.com/office/powerpoint/2010/main" val="912898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571238" y="232726"/>
            <a:ext cx="10058400" cy="322997"/>
          </a:xfrm>
        </p:spPr>
        <p:txBody>
          <a:bodyPr>
            <a:noAutofit/>
          </a:bodyPr>
          <a:lstStyle/>
          <a:p>
            <a:r>
              <a:rPr lang="hr-HR" sz="2800" b="1" dirty="0">
                <a:solidFill>
                  <a:srgbClr val="7030A0"/>
                </a:solidFill>
              </a:rPr>
              <a:t>Zbivanja i rat u SnjegoGradu</a:t>
            </a:r>
          </a:p>
        </p:txBody>
      </p:sp>
      <p:pic>
        <p:nvPicPr>
          <p:cNvPr id="7" name="Rezervirano mjesto sadržaja 6">
            <a:extLst>
              <a:ext uri="{FF2B5EF4-FFF2-40B4-BE49-F238E27FC236}">
                <a16:creationId xmlns:a16="http://schemas.microsoft.com/office/drawing/2014/main" id="{9F8938D2-3042-4A32-9045-5AE0D098ACB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77526" y="661301"/>
            <a:ext cx="5072340" cy="3922732"/>
          </a:xfrm>
        </p:spPr>
      </p:pic>
      <p:sp>
        <p:nvSpPr>
          <p:cNvPr id="4" name="Rezervirano mjesto broja slajda 3"/>
          <p:cNvSpPr>
            <a:spLocks noGrp="1"/>
          </p:cNvSpPr>
          <p:nvPr>
            <p:ph type="sldNum" sz="quarter" idx="12"/>
          </p:nvPr>
        </p:nvSpPr>
        <p:spPr/>
        <p:txBody>
          <a:bodyPr/>
          <a:lstStyle/>
          <a:p>
            <a:fld id="{DCEE7784-1BBA-40CE-BA45-63C332E537D3}" type="slidenum">
              <a:rPr lang="hr-HR" smtClean="0"/>
              <a:t>4</a:t>
            </a:fld>
            <a:endParaRPr lang="hr-HR"/>
          </a:p>
        </p:txBody>
      </p:sp>
      <p:sp>
        <p:nvSpPr>
          <p:cNvPr id="12" name="TekstniOkvir 11">
            <a:extLst>
              <a:ext uri="{FF2B5EF4-FFF2-40B4-BE49-F238E27FC236}">
                <a16:creationId xmlns:a16="http://schemas.microsoft.com/office/drawing/2014/main" id="{87835D0D-E807-4DF1-B4DD-B772008192F3}"/>
              </a:ext>
            </a:extLst>
          </p:cNvPr>
          <p:cNvSpPr txBox="1"/>
          <p:nvPr/>
        </p:nvSpPr>
        <p:spPr>
          <a:xfrm>
            <a:off x="7891685" y="5084642"/>
            <a:ext cx="3552700" cy="461665"/>
          </a:xfrm>
          <a:prstGeom prst="rect">
            <a:avLst/>
          </a:prstGeom>
          <a:noFill/>
        </p:spPr>
        <p:txBody>
          <a:bodyPr wrap="square" rtlCol="0">
            <a:spAutoFit/>
          </a:bodyPr>
          <a:lstStyle/>
          <a:p>
            <a:r>
              <a:rPr lang="hr-HR" sz="2400" dirty="0"/>
              <a:t>Franka Dekanić</a:t>
            </a:r>
          </a:p>
        </p:txBody>
      </p:sp>
      <p:sp>
        <p:nvSpPr>
          <p:cNvPr id="9" name="TekstniOkvir 8">
            <a:extLst>
              <a:ext uri="{FF2B5EF4-FFF2-40B4-BE49-F238E27FC236}">
                <a16:creationId xmlns:a16="http://schemas.microsoft.com/office/drawing/2014/main" id="{3ED58FC5-FE83-4470-90B6-9B18CB446558}"/>
              </a:ext>
            </a:extLst>
          </p:cNvPr>
          <p:cNvSpPr txBox="1"/>
          <p:nvPr/>
        </p:nvSpPr>
        <p:spPr>
          <a:xfrm>
            <a:off x="354669" y="555723"/>
            <a:ext cx="5727293" cy="5847755"/>
          </a:xfrm>
          <a:prstGeom prst="rect">
            <a:avLst/>
          </a:prstGeom>
          <a:noFill/>
        </p:spPr>
        <p:txBody>
          <a:bodyPr wrap="square" rtlCol="0">
            <a:spAutoFit/>
          </a:bodyPr>
          <a:lstStyle/>
          <a:p>
            <a:r>
              <a:rPr lang="hr-HR" sz="2200" dirty="0"/>
              <a:t>U </a:t>
            </a:r>
            <a:r>
              <a:rPr lang="hr-HR" sz="2200" dirty="0" err="1"/>
              <a:t>SnjegoGradu</a:t>
            </a:r>
            <a:r>
              <a:rPr lang="hr-HR" sz="2200" dirty="0"/>
              <a:t> se održavao dan automobila. Morali su na posao ići automobilom i tako natrag. Inače, idu pješice. Nažalost, jedan snjegović je bio siromašan i nije mogao kupiti auto. Svi su primijetili da je usamljen i nema novaca. Hitjeli su pomoći, ali gradonačelnica ne. Danica je imala crno srce! Ovog puta je mrgud </a:t>
            </a:r>
            <a:r>
              <a:rPr lang="hr-HR" sz="2200" dirty="0" err="1"/>
              <a:t>Žućko</a:t>
            </a:r>
            <a:r>
              <a:rPr lang="hr-HR" sz="2200" dirty="0"/>
              <a:t> pomogao. </a:t>
            </a:r>
            <a:r>
              <a:rPr lang="hr-HR" sz="2200" dirty="0" err="1"/>
              <a:t>Žućko</a:t>
            </a:r>
            <a:r>
              <a:rPr lang="hr-HR" sz="2200" dirty="0"/>
              <a:t> je rekao da ne voli pomagati bogatima, ali siromašnima da. </a:t>
            </a:r>
          </a:p>
          <a:p>
            <a:r>
              <a:rPr lang="hr-HR" sz="2200" dirty="0"/>
              <a:t>Gradonačelnica Danica shvatila je da je nitko ne voli, da je usamljena i ne pomaže drugima. Htjela se promijeniti! Svi su bili u istovremenu sretni i zbunjeni. Danica je dala svoj novac, a oni su veselo siromašnom snjegoviću kupili i poklonili </a:t>
            </a:r>
            <a:r>
              <a:rPr lang="hr-HR" sz="2200" dirty="0" err="1"/>
              <a:t>snjegoautomobil</a:t>
            </a:r>
            <a:r>
              <a:rPr lang="hr-HR" sz="2200" dirty="0"/>
              <a:t>. </a:t>
            </a:r>
          </a:p>
          <a:p>
            <a:r>
              <a:rPr lang="hr-HR" sz="2200" dirty="0"/>
              <a:t>Ostao je bez teksta kad je vidio što je dobio. </a:t>
            </a:r>
          </a:p>
          <a:p>
            <a:r>
              <a:rPr lang="hr-HR" sz="2200" dirty="0"/>
              <a:t>Svi su se zagrlili i bili sretni do kraja života!!!</a:t>
            </a:r>
          </a:p>
        </p:txBody>
      </p:sp>
    </p:spTree>
    <p:extLst>
      <p:ext uri="{BB962C8B-B14F-4D97-AF65-F5344CB8AC3E}">
        <p14:creationId xmlns:p14="http://schemas.microsoft.com/office/powerpoint/2010/main" val="3686273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548405" y="363942"/>
            <a:ext cx="10058400" cy="371796"/>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548405" y="1093559"/>
            <a:ext cx="5196674" cy="5262791"/>
          </a:xfrm>
        </p:spPr>
        <p:txBody>
          <a:bodyPr>
            <a:noAutofit/>
          </a:bodyPr>
          <a:lstStyle/>
          <a:p>
            <a:pPr marL="0" indent="0">
              <a:buNone/>
            </a:pPr>
            <a:r>
              <a:rPr lang="hr-HR" sz="2200" dirty="0"/>
              <a:t>U SnjegoGradu su bili snjegovići,  </a:t>
            </a:r>
            <a:r>
              <a:rPr lang="hr-HR" sz="2200" dirty="0" err="1"/>
              <a:t>snjegoautomobili</a:t>
            </a:r>
            <a:r>
              <a:rPr lang="hr-HR" sz="2200" dirty="0"/>
              <a:t> i jedan </a:t>
            </a:r>
            <a:r>
              <a:rPr lang="hr-HR" sz="2200" dirty="0" err="1"/>
              <a:t>snjegopas</a:t>
            </a:r>
            <a:r>
              <a:rPr lang="hr-HR" sz="2200" dirty="0"/>
              <a:t>. Imao je crne flekice, malu plavu kapicu i plavu ogrlicu. </a:t>
            </a:r>
            <a:r>
              <a:rPr lang="hr-HR" sz="2200" dirty="0" err="1"/>
              <a:t>Snjegopas</a:t>
            </a:r>
            <a:r>
              <a:rPr lang="hr-HR" sz="2200" dirty="0"/>
              <a:t> se zvao </a:t>
            </a:r>
            <a:r>
              <a:rPr lang="hr-HR" sz="2200" dirty="0" err="1"/>
              <a:t>Plavkopas</a:t>
            </a:r>
            <a:r>
              <a:rPr lang="hr-HR" sz="2200" dirty="0"/>
              <a:t>. Bio je jako sladak. Imao je  prijateljicu </a:t>
            </a:r>
            <a:r>
              <a:rPr lang="hr-HR" sz="2200" dirty="0" err="1"/>
              <a:t>Rozopesicu</a:t>
            </a:r>
            <a:r>
              <a:rPr lang="hr-HR" sz="2200" dirty="0"/>
              <a:t>. I ona je imala bijele fleke, ali </a:t>
            </a:r>
            <a:r>
              <a:rPr lang="hr-HR" sz="2200" dirty="0" err="1"/>
              <a:t>rozu</a:t>
            </a:r>
            <a:r>
              <a:rPr lang="hr-HR" sz="2200" dirty="0"/>
              <a:t> kapicu i novu ogrlicu. Oni su bili najbolji prijatelji. </a:t>
            </a:r>
          </a:p>
          <a:p>
            <a:pPr marL="0" indent="0">
              <a:buNone/>
            </a:pPr>
            <a:r>
              <a:rPr lang="hr-HR" sz="2200" dirty="0"/>
              <a:t>Voljeli su ići u park i </a:t>
            </a:r>
            <a:r>
              <a:rPr lang="hr-HR" sz="2200" dirty="0" err="1"/>
              <a:t>klackati</a:t>
            </a:r>
            <a:r>
              <a:rPr lang="hr-HR" sz="2200" dirty="0"/>
              <a:t> se na klackalici. </a:t>
            </a:r>
          </a:p>
          <a:p>
            <a:pPr marL="0" indent="0">
              <a:buNone/>
            </a:pPr>
            <a:r>
              <a:rPr lang="hr-HR" sz="2200" dirty="0"/>
              <a:t>Jedan dan </a:t>
            </a:r>
            <a:r>
              <a:rPr lang="hr-HR" sz="2200" dirty="0" err="1"/>
              <a:t>Rozopesica</a:t>
            </a:r>
            <a:r>
              <a:rPr lang="hr-HR" sz="2200" dirty="0"/>
              <a:t> je donijela malu plavu lopticu i </a:t>
            </a:r>
            <a:r>
              <a:rPr lang="hr-HR" sz="2200" dirty="0" err="1"/>
              <a:t>rozu</a:t>
            </a:r>
            <a:r>
              <a:rPr lang="hr-HR" sz="2200" dirty="0"/>
              <a:t> kost. Zajedno su se igrali do navečer. Kad je došla mama, sakrili su se ispod kreveta. </a:t>
            </a:r>
            <a:r>
              <a:rPr lang="hr-HR" sz="2200" dirty="0" err="1"/>
              <a:t>Rozopesica</a:t>
            </a:r>
            <a:r>
              <a:rPr lang="hr-HR" sz="2200" dirty="0"/>
              <a:t> je morala ići kući. Na odlasku </a:t>
            </a:r>
            <a:r>
              <a:rPr lang="hr-HR" sz="2200" dirty="0" err="1"/>
              <a:t>Rozopesica</a:t>
            </a:r>
            <a:r>
              <a:rPr lang="hr-HR" sz="2200" dirty="0"/>
              <a:t> i </a:t>
            </a:r>
            <a:r>
              <a:rPr lang="hr-HR" sz="2200" dirty="0" err="1"/>
              <a:t>Plavkopas</a:t>
            </a:r>
            <a:r>
              <a:rPr lang="hr-HR" sz="2200" dirty="0"/>
              <a:t> su se zagrlili. </a:t>
            </a:r>
          </a:p>
        </p:txBody>
      </p:sp>
      <p:sp>
        <p:nvSpPr>
          <p:cNvPr id="4" name="Rezervirano mjesto broja slajda 3"/>
          <p:cNvSpPr>
            <a:spLocks noGrp="1"/>
          </p:cNvSpPr>
          <p:nvPr>
            <p:ph type="sldNum" sz="quarter" idx="12"/>
          </p:nvPr>
        </p:nvSpPr>
        <p:spPr/>
        <p:txBody>
          <a:bodyPr/>
          <a:lstStyle/>
          <a:p>
            <a:fld id="{DCEE7784-1BBA-40CE-BA45-63C332E537D3}" type="slidenum">
              <a:rPr lang="hr-HR" smtClean="0"/>
              <a:t>5</a:t>
            </a:fld>
            <a:endParaRPr lang="hr-HR"/>
          </a:p>
        </p:txBody>
      </p:sp>
      <p:sp>
        <p:nvSpPr>
          <p:cNvPr id="6" name="Rezervirano mjesto sadržaja 5">
            <a:extLst>
              <a:ext uri="{FF2B5EF4-FFF2-40B4-BE49-F238E27FC236}">
                <a16:creationId xmlns:a16="http://schemas.microsoft.com/office/drawing/2014/main" id="{42A7EE88-20D8-4455-9CD1-B60003683757}"/>
              </a:ext>
            </a:extLst>
          </p:cNvPr>
          <p:cNvSpPr>
            <a:spLocks noGrp="1"/>
          </p:cNvSpPr>
          <p:nvPr>
            <p:ph sz="half" idx="2"/>
          </p:nvPr>
        </p:nvSpPr>
        <p:spPr>
          <a:xfrm>
            <a:off x="8171621" y="5284730"/>
            <a:ext cx="3621157" cy="584546"/>
          </a:xfrm>
        </p:spPr>
        <p:txBody>
          <a:bodyPr>
            <a:normAutofit/>
          </a:bodyPr>
          <a:lstStyle/>
          <a:p>
            <a:pPr marL="0" indent="0">
              <a:buNone/>
            </a:pPr>
            <a:r>
              <a:rPr lang="hr-HR" sz="2400" dirty="0"/>
              <a:t>Lara </a:t>
            </a:r>
            <a:r>
              <a:rPr lang="hr-HR" sz="2400" dirty="0" err="1"/>
              <a:t>Kalingar</a:t>
            </a:r>
            <a:endParaRPr lang="hr-HR" sz="2400" dirty="0"/>
          </a:p>
        </p:txBody>
      </p:sp>
      <p:pic>
        <p:nvPicPr>
          <p:cNvPr id="5" name="Slika 4"/>
          <p:cNvPicPr>
            <a:picLocks noChangeAspect="1"/>
          </p:cNvPicPr>
          <p:nvPr/>
        </p:nvPicPr>
        <p:blipFill rotWithShape="1">
          <a:blip r:embed="rId2" cstate="print">
            <a:extLst>
              <a:ext uri="{28A0092B-C50C-407E-A947-70E740481C1C}">
                <a14:useLocalDpi xmlns:a14="http://schemas.microsoft.com/office/drawing/2010/main" val="0"/>
              </a:ext>
            </a:extLst>
          </a:blip>
          <a:srcRect r="45470" b="38640"/>
          <a:stretch/>
        </p:blipFill>
        <p:spPr>
          <a:xfrm>
            <a:off x="6322595" y="986000"/>
            <a:ext cx="5293893" cy="4049216"/>
          </a:xfrm>
          <a:prstGeom prst="rect">
            <a:avLst/>
          </a:prstGeom>
        </p:spPr>
      </p:pic>
    </p:spTree>
    <p:extLst>
      <p:ext uri="{BB962C8B-B14F-4D97-AF65-F5344CB8AC3E}">
        <p14:creationId xmlns:p14="http://schemas.microsoft.com/office/powerpoint/2010/main" val="1390152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622437" y="455616"/>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622437" y="874216"/>
            <a:ext cx="6127280" cy="5135557"/>
          </a:xfrm>
        </p:spPr>
        <p:txBody>
          <a:bodyPr>
            <a:noAutofit/>
          </a:bodyPr>
          <a:lstStyle/>
          <a:p>
            <a:pPr marL="0" indent="0">
              <a:buNone/>
            </a:pPr>
            <a:r>
              <a:rPr lang="hr-HR" sz="2200" dirty="0" smtClean="0"/>
              <a:t>U </a:t>
            </a:r>
            <a:r>
              <a:rPr lang="hr-HR" sz="2200" dirty="0" err="1" smtClean="0"/>
              <a:t>SnjegoGradu</a:t>
            </a:r>
            <a:r>
              <a:rPr lang="hr-HR" sz="2200" dirty="0" smtClean="0"/>
              <a:t> se slavio </a:t>
            </a:r>
            <a:r>
              <a:rPr lang="hr-HR" sz="2200" dirty="0"/>
              <a:t>su prvi prosinac. </a:t>
            </a:r>
            <a:r>
              <a:rPr lang="hr-HR" sz="2200" dirty="0" smtClean="0"/>
              <a:t>Svi su se veselili</a:t>
            </a:r>
            <a:r>
              <a:rPr lang="hr-HR" sz="2200" dirty="0"/>
              <a:t>, skakali, plesali i pjevali. </a:t>
            </a:r>
            <a:r>
              <a:rPr lang="hr-HR" sz="2200" dirty="0" smtClean="0"/>
              <a:t>Slavili su Božić. Obično bi padao snijeg. Snjegovići se rađaju kad pada snijeg. Ljeto i proljeće prežive </a:t>
            </a:r>
            <a:r>
              <a:rPr lang="hr-HR" sz="2200" dirty="0"/>
              <a:t>u </a:t>
            </a:r>
            <a:r>
              <a:rPr lang="hr-HR" sz="2200" dirty="0" smtClean="0"/>
              <a:t>domu. Nekad mogu izaći ih kuće u jesen, ali </a:t>
            </a:r>
            <a:r>
              <a:rPr lang="hr-HR" sz="2200" dirty="0"/>
              <a:t>ne </a:t>
            </a:r>
            <a:r>
              <a:rPr lang="hr-HR" sz="2200" dirty="0" smtClean="0"/>
              <a:t>smiju na </a:t>
            </a:r>
            <a:r>
              <a:rPr lang="hr-HR" sz="2200" dirty="0"/>
              <a:t>kišu </a:t>
            </a:r>
            <a:r>
              <a:rPr lang="hr-HR" sz="2200" dirty="0" smtClean="0"/>
              <a:t>jer bi se otopili. 2013</a:t>
            </a:r>
            <a:r>
              <a:rPr lang="hr-HR" sz="2200" dirty="0"/>
              <a:t>. godine bila su velika zbivanja i panika. </a:t>
            </a:r>
            <a:endParaRPr lang="hr-HR" sz="2200" dirty="0" smtClean="0"/>
          </a:p>
          <a:p>
            <a:pPr marL="0" indent="0">
              <a:buNone/>
            </a:pPr>
            <a:r>
              <a:rPr lang="hr-HR" sz="2200" dirty="0" smtClean="0"/>
              <a:t>U </a:t>
            </a:r>
            <a:r>
              <a:rPr lang="hr-HR" sz="2200" dirty="0"/>
              <a:t>5. danu </a:t>
            </a:r>
            <a:r>
              <a:rPr lang="hr-HR" sz="2200" dirty="0" smtClean="0"/>
              <a:t>prosinca </a:t>
            </a:r>
            <a:r>
              <a:rPr lang="hr-HR" sz="2200" dirty="0"/>
              <a:t>počeli su </a:t>
            </a:r>
            <a:r>
              <a:rPr lang="hr-HR" sz="2200" dirty="0" smtClean="0"/>
              <a:t>kupovati </a:t>
            </a:r>
            <a:r>
              <a:rPr lang="hr-HR" sz="2200" dirty="0"/>
              <a:t>borove. </a:t>
            </a:r>
            <a:r>
              <a:rPr lang="hr-HR" sz="2200" dirty="0" smtClean="0"/>
              <a:t>Jednog prosinca </a:t>
            </a:r>
            <a:r>
              <a:rPr lang="hr-HR" sz="2200" dirty="0"/>
              <a:t>bila je nestašica borova jer nisu </a:t>
            </a:r>
            <a:r>
              <a:rPr lang="hr-HR" sz="2200" dirty="0" smtClean="0"/>
              <a:t>rasli</a:t>
            </a:r>
            <a:r>
              <a:rPr lang="hr-HR" sz="2200" dirty="0"/>
              <a:t>. Trebali su iz Poljske donijeti </a:t>
            </a:r>
            <a:r>
              <a:rPr lang="hr-HR" sz="2200" dirty="0" smtClean="0"/>
              <a:t>borove </a:t>
            </a:r>
            <a:r>
              <a:rPr lang="hr-HR" sz="2200" dirty="0"/>
              <a:t>koji su bili u vrtu </a:t>
            </a:r>
            <a:r>
              <a:rPr lang="hr-HR" sz="2200" dirty="0" err="1" smtClean="0"/>
              <a:t>Alenaze</a:t>
            </a:r>
            <a:r>
              <a:rPr lang="hr-HR" sz="2200" dirty="0" smtClean="0"/>
              <a:t>, ali radi </a:t>
            </a:r>
            <a:r>
              <a:rPr lang="hr-HR" sz="2200" dirty="0"/>
              <a:t>masovnog zagađenja, dolazak je </a:t>
            </a:r>
            <a:r>
              <a:rPr lang="hr-HR" sz="2200" dirty="0" smtClean="0"/>
              <a:t>odgođen. Kad </a:t>
            </a:r>
            <a:r>
              <a:rPr lang="hr-HR" sz="2200" dirty="0"/>
              <a:t>su to </a:t>
            </a:r>
            <a:r>
              <a:rPr lang="hr-HR" sz="2200" dirty="0" smtClean="0"/>
              <a:t>otkrili</a:t>
            </a:r>
            <a:r>
              <a:rPr lang="hr-HR" sz="2200" dirty="0"/>
              <a:t>, </a:t>
            </a:r>
            <a:r>
              <a:rPr lang="hr-HR" sz="2200" dirty="0" smtClean="0"/>
              <a:t>u gradu je bilo samo </a:t>
            </a:r>
            <a:r>
              <a:rPr lang="hr-HR" sz="2200" dirty="0"/>
              <a:t>100 </a:t>
            </a:r>
            <a:r>
              <a:rPr lang="hr-HR" sz="2200" dirty="0" smtClean="0"/>
              <a:t>borova. </a:t>
            </a:r>
            <a:r>
              <a:rPr lang="hr-HR" sz="2200" dirty="0"/>
              <a:t>Populacija cijelog Snježnog otoka </a:t>
            </a:r>
            <a:r>
              <a:rPr lang="hr-HR" sz="2200" dirty="0" smtClean="0"/>
              <a:t>bila je razočarana. Cijene su se povisile </a:t>
            </a:r>
            <a:r>
              <a:rPr lang="hr-HR" sz="2200" dirty="0"/>
              <a:t>sa 30 </a:t>
            </a:r>
            <a:r>
              <a:rPr lang="hr-HR" sz="2200" dirty="0" err="1"/>
              <a:t>SAPa</a:t>
            </a:r>
            <a:r>
              <a:rPr lang="hr-HR" sz="2200" dirty="0"/>
              <a:t> (SAP je </a:t>
            </a:r>
            <a:r>
              <a:rPr lang="hr-HR" sz="2200" dirty="0" smtClean="0"/>
              <a:t>Samostalna </a:t>
            </a:r>
            <a:r>
              <a:rPr lang="hr-HR" sz="2200" dirty="0" err="1"/>
              <a:t>Akvarska</a:t>
            </a:r>
            <a:r>
              <a:rPr lang="hr-HR" sz="2200" dirty="0"/>
              <a:t> </a:t>
            </a:r>
            <a:r>
              <a:rPr lang="hr-HR" sz="2200" dirty="0" err="1" smtClean="0"/>
              <a:t>Pelarija</a:t>
            </a:r>
            <a:r>
              <a:rPr lang="hr-HR" sz="2200" dirty="0" smtClean="0"/>
              <a:t>, kraće </a:t>
            </a:r>
            <a:r>
              <a:rPr lang="hr-HR" sz="2200" dirty="0" err="1" smtClean="0"/>
              <a:t>Pelarija</a:t>
            </a:r>
            <a:r>
              <a:rPr lang="hr-HR" sz="2200" dirty="0" smtClean="0"/>
              <a:t>) </a:t>
            </a:r>
            <a:r>
              <a:rPr lang="hr-HR" sz="2200" dirty="0"/>
              <a:t>na 100 </a:t>
            </a:r>
            <a:r>
              <a:rPr lang="hr-HR" sz="2200" dirty="0" err="1" smtClean="0"/>
              <a:t>Pelarija</a:t>
            </a:r>
            <a:r>
              <a:rPr lang="hr-HR" sz="2200" dirty="0" smtClean="0"/>
              <a:t>, </a:t>
            </a:r>
            <a:r>
              <a:rPr lang="hr-HR" sz="2200" dirty="0" smtClean="0"/>
              <a:t>nakon </a:t>
            </a:r>
            <a:r>
              <a:rPr lang="hr-HR" sz="2200" dirty="0"/>
              <a:t>toga na </a:t>
            </a:r>
            <a:r>
              <a:rPr lang="hr-HR" sz="2200" dirty="0" smtClean="0"/>
              <a:t>500 </a:t>
            </a:r>
            <a:r>
              <a:rPr lang="hr-HR" sz="2200" dirty="0" err="1" smtClean="0"/>
              <a:t>Pelarija</a:t>
            </a:r>
            <a:r>
              <a:rPr lang="hr-HR" sz="2200" dirty="0" smtClean="0"/>
              <a:t>. </a:t>
            </a:r>
            <a:endParaRPr lang="hr-HR" sz="22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6</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8773026" y="4979969"/>
            <a:ext cx="1447644" cy="505033"/>
          </a:xfrm>
        </p:spPr>
        <p:txBody>
          <a:bodyPr>
            <a:normAutofit fontScale="85000" lnSpcReduction="10000"/>
          </a:bodyPr>
          <a:lstStyle/>
          <a:p>
            <a:pPr marL="0" indent="0">
              <a:buNone/>
            </a:pPr>
            <a:r>
              <a:rPr lang="hr-HR" dirty="0"/>
              <a:t>Leon Kralj</a:t>
            </a:r>
          </a:p>
        </p:txBody>
      </p:sp>
      <p:pic>
        <p:nvPicPr>
          <p:cNvPr id="4" name="Slika 3"/>
          <p:cNvPicPr>
            <a:picLocks noChangeAspect="1"/>
          </p:cNvPicPr>
          <p:nvPr/>
        </p:nvPicPr>
        <p:blipFill>
          <a:blip r:embed="rId2"/>
          <a:stretch>
            <a:fillRect/>
          </a:stretch>
        </p:blipFill>
        <p:spPr>
          <a:xfrm>
            <a:off x="7531612" y="1233237"/>
            <a:ext cx="3822188" cy="3380419"/>
          </a:xfrm>
          <a:prstGeom prst="rect">
            <a:avLst/>
          </a:prstGeom>
        </p:spPr>
      </p:pic>
    </p:spTree>
    <p:extLst>
      <p:ext uri="{BB962C8B-B14F-4D97-AF65-F5344CB8AC3E}">
        <p14:creationId xmlns:p14="http://schemas.microsoft.com/office/powerpoint/2010/main" val="243175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688609" y="373067"/>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586340" y="767057"/>
            <a:ext cx="8629849" cy="5910469"/>
          </a:xfrm>
        </p:spPr>
        <p:txBody>
          <a:bodyPr>
            <a:noAutofit/>
          </a:bodyPr>
          <a:lstStyle/>
          <a:p>
            <a:pPr marL="0" indent="0">
              <a:buNone/>
            </a:pPr>
            <a:r>
              <a:rPr lang="hr-HR" sz="2200" dirty="0" smtClean="0"/>
              <a:t>Tako </a:t>
            </a:r>
            <a:r>
              <a:rPr lang="hr-HR" sz="2200" dirty="0"/>
              <a:t>je počeo prvi rat </a:t>
            </a:r>
            <a:r>
              <a:rPr lang="hr-HR" sz="2200" dirty="0" smtClean="0"/>
              <a:t>na </a:t>
            </a:r>
            <a:r>
              <a:rPr lang="hr-HR" sz="2200" dirty="0"/>
              <a:t>Snježnom otoku</a:t>
            </a:r>
            <a:r>
              <a:rPr lang="hr-HR" sz="2200" dirty="0" smtClean="0"/>
              <a:t>. Snjegovići </a:t>
            </a:r>
            <a:r>
              <a:rPr lang="hr-HR" sz="2200" dirty="0"/>
              <a:t>su se borili, tukli, svađali, bacali, topili i gurali. </a:t>
            </a:r>
            <a:r>
              <a:rPr lang="hr-HR" sz="2200" dirty="0" err="1"/>
              <a:t>SnjegoPredsjednik</a:t>
            </a:r>
            <a:r>
              <a:rPr lang="hr-HR" sz="2200" dirty="0"/>
              <a:t> se sakrio u </a:t>
            </a:r>
            <a:r>
              <a:rPr lang="hr-HR" sz="2200" dirty="0" smtClean="0"/>
              <a:t>Veliki </a:t>
            </a:r>
            <a:r>
              <a:rPr lang="hr-HR" sz="2200" dirty="0"/>
              <a:t>Narodni </a:t>
            </a:r>
            <a:r>
              <a:rPr lang="hr-HR" sz="2200" dirty="0" smtClean="0"/>
              <a:t>Bunker, </a:t>
            </a:r>
            <a:r>
              <a:rPr lang="hr-HR" sz="2200" dirty="0"/>
              <a:t>a drugi su </a:t>
            </a:r>
            <a:r>
              <a:rPr lang="hr-HR" sz="2200" dirty="0" smtClean="0"/>
              <a:t>morali u kuće </a:t>
            </a:r>
            <a:r>
              <a:rPr lang="hr-HR" sz="2200" dirty="0"/>
              <a:t>ili u zemlju. </a:t>
            </a:r>
            <a:r>
              <a:rPr lang="hr-HR" sz="2200" dirty="0" smtClean="0"/>
              <a:t>Zato je je </a:t>
            </a:r>
            <a:r>
              <a:rPr lang="hr-HR" sz="2200" dirty="0"/>
              <a:t>četvrtina populacije </a:t>
            </a:r>
            <a:r>
              <a:rPr lang="hr-HR" sz="2200" dirty="0" smtClean="0"/>
              <a:t>poginula. Jedan snjegović, </a:t>
            </a:r>
            <a:r>
              <a:rPr lang="hr-HR" sz="2200" dirty="0"/>
              <a:t>završio je </a:t>
            </a:r>
            <a:r>
              <a:rPr lang="hr-HR" sz="2200" dirty="0" smtClean="0"/>
              <a:t>Akademiju </a:t>
            </a:r>
            <a:r>
              <a:rPr lang="hr-HR" sz="2200" dirty="0"/>
              <a:t>Velike </a:t>
            </a:r>
            <a:r>
              <a:rPr lang="hr-HR" sz="2200" dirty="0" smtClean="0"/>
              <a:t>Pameti, </a:t>
            </a:r>
            <a:r>
              <a:rPr lang="hr-HR" sz="2200" dirty="0"/>
              <a:t>otkrio je plan. Okupio je </a:t>
            </a:r>
            <a:r>
              <a:rPr lang="hr-HR" sz="2200" dirty="0" smtClean="0"/>
              <a:t>prijatelje </a:t>
            </a:r>
            <a:r>
              <a:rPr lang="hr-HR" sz="2200" dirty="0"/>
              <a:t>u malu tamnu sobicu, </a:t>
            </a:r>
            <a:r>
              <a:rPr lang="hr-HR" sz="2200" dirty="0" smtClean="0"/>
              <a:t>i </a:t>
            </a:r>
            <a:r>
              <a:rPr lang="hr-HR" sz="2200" dirty="0"/>
              <a:t>rekao: „IMAM PLAN</a:t>
            </a:r>
            <a:r>
              <a:rPr lang="hr-HR" sz="2200" dirty="0" smtClean="0"/>
              <a:t>!“ Plan </a:t>
            </a:r>
            <a:r>
              <a:rPr lang="hr-HR" sz="2200" dirty="0"/>
              <a:t>je bio uspješno </a:t>
            </a:r>
            <a:r>
              <a:rPr lang="hr-HR" sz="2200" dirty="0" smtClean="0"/>
              <a:t>obavljen za </a:t>
            </a:r>
            <a:r>
              <a:rPr lang="hr-HR" sz="2200" dirty="0"/>
              <a:t>par dana</a:t>
            </a:r>
            <a:r>
              <a:rPr lang="hr-HR" sz="2200" dirty="0" smtClean="0"/>
              <a:t>. </a:t>
            </a:r>
            <a:endParaRPr lang="hr-HR" sz="2200" dirty="0" smtClean="0"/>
          </a:p>
          <a:p>
            <a:pPr marL="0" indent="0">
              <a:buNone/>
            </a:pPr>
            <a:r>
              <a:rPr lang="hr-HR" sz="2200" dirty="0" smtClean="0"/>
              <a:t>Pet </a:t>
            </a:r>
            <a:r>
              <a:rPr lang="hr-HR" sz="2200" dirty="0"/>
              <a:t>snjegovića se nalazilo pred najvećim </a:t>
            </a:r>
            <a:r>
              <a:rPr lang="hr-HR" sz="2200" dirty="0" smtClean="0"/>
              <a:t>borom. </a:t>
            </a:r>
            <a:r>
              <a:rPr lang="hr-HR" sz="2200" dirty="0"/>
              <a:t>Bili su sretni, </a:t>
            </a:r>
            <a:r>
              <a:rPr lang="hr-HR" sz="2200" dirty="0" smtClean="0"/>
              <a:t>ali </a:t>
            </a:r>
            <a:r>
              <a:rPr lang="hr-HR" sz="2200" dirty="0"/>
              <a:t>vidjeli su kako </a:t>
            </a:r>
            <a:r>
              <a:rPr lang="hr-HR" sz="2200" dirty="0" smtClean="0"/>
              <a:t>dolaze vatrene bombe. Pobjegli su na brod s tim borom, i onda s </a:t>
            </a:r>
            <a:r>
              <a:rPr lang="hr-HR" sz="2200" dirty="0"/>
              <a:t>otoka na južni </a:t>
            </a:r>
            <a:r>
              <a:rPr lang="hr-HR" sz="2200" dirty="0" smtClean="0"/>
              <a:t>pol. Rat </a:t>
            </a:r>
            <a:r>
              <a:rPr lang="hr-HR" sz="2200" dirty="0"/>
              <a:t>je trajao </a:t>
            </a:r>
            <a:r>
              <a:rPr lang="hr-HR" sz="2200" dirty="0" smtClean="0"/>
              <a:t>3 </a:t>
            </a:r>
            <a:r>
              <a:rPr lang="hr-HR" sz="2200" dirty="0"/>
              <a:t>tjedna. N</a:t>
            </a:r>
            <a:r>
              <a:rPr lang="hr-HR" sz="2200" dirty="0" smtClean="0"/>
              <a:t>akon toga shvatili su da su borovi uvenuli </a:t>
            </a:r>
            <a:r>
              <a:rPr lang="hr-HR" sz="2200" dirty="0"/>
              <a:t>radi nedostatka </a:t>
            </a:r>
            <a:r>
              <a:rPr lang="hr-HR" sz="2200" dirty="0" smtClean="0"/>
              <a:t>kisika zatvoreni </a:t>
            </a:r>
            <a:r>
              <a:rPr lang="hr-HR" sz="2200" dirty="0"/>
              <a:t>u dućanu. </a:t>
            </a:r>
            <a:endParaRPr lang="hr-HR" sz="2200" dirty="0" smtClean="0"/>
          </a:p>
          <a:p>
            <a:pPr marL="0" indent="0">
              <a:buNone/>
            </a:pPr>
            <a:r>
              <a:rPr lang="hr-HR" sz="2200" dirty="0" smtClean="0"/>
              <a:t>Nakon </a:t>
            </a:r>
            <a:r>
              <a:rPr lang="hr-HR" sz="2200" dirty="0"/>
              <a:t>rata, ostalo je </a:t>
            </a:r>
            <a:r>
              <a:rPr lang="hr-HR" sz="2200" dirty="0" smtClean="0"/>
              <a:t>malo </a:t>
            </a:r>
            <a:r>
              <a:rPr lang="hr-HR" sz="2200" dirty="0"/>
              <a:t>snjegovića. Više nisu bili sretni i </a:t>
            </a:r>
            <a:r>
              <a:rPr lang="hr-HR" sz="2200" dirty="0" smtClean="0"/>
              <a:t>nisu se bavili borovima</a:t>
            </a:r>
            <a:r>
              <a:rPr lang="hr-HR" sz="2200" dirty="0"/>
              <a:t>. </a:t>
            </a:r>
            <a:r>
              <a:rPr lang="hr-HR" sz="2200" dirty="0" smtClean="0"/>
              <a:t>U proljeće, </a:t>
            </a:r>
            <a:r>
              <a:rPr lang="hr-HR" sz="2200" dirty="0" err="1"/>
              <a:t>SnjegoPredsjednik</a:t>
            </a:r>
            <a:r>
              <a:rPr lang="hr-HR" sz="2200" dirty="0"/>
              <a:t> je poslao </a:t>
            </a:r>
            <a:r>
              <a:rPr lang="hr-HR" sz="2200" dirty="0" smtClean="0"/>
              <a:t>veliku </a:t>
            </a:r>
            <a:r>
              <a:rPr lang="hr-HR" sz="2200" dirty="0"/>
              <a:t>bombu </a:t>
            </a:r>
            <a:r>
              <a:rPr lang="hr-HR" sz="2200" dirty="0" smtClean="0"/>
              <a:t>da </a:t>
            </a:r>
            <a:r>
              <a:rPr lang="hr-HR" sz="2200" dirty="0"/>
              <a:t>sve </a:t>
            </a:r>
            <a:r>
              <a:rPr lang="hr-HR" sz="2200" dirty="0" smtClean="0"/>
              <a:t>to </a:t>
            </a:r>
            <a:r>
              <a:rPr lang="hr-HR" sz="2200" dirty="0"/>
              <a:t>zaustavi. Nije više bilo snijega, snjegovića, nikoga. Samo zelenila, trave i </a:t>
            </a:r>
            <a:r>
              <a:rPr lang="hr-HR" sz="2200" dirty="0" smtClean="0"/>
              <a:t>bube. Ostale su povijesne </a:t>
            </a:r>
            <a:r>
              <a:rPr lang="hr-HR" sz="2200" dirty="0"/>
              <a:t>skulpture </a:t>
            </a:r>
            <a:r>
              <a:rPr lang="hr-HR" sz="2200" dirty="0" smtClean="0"/>
              <a:t> i kipovi </a:t>
            </a:r>
            <a:r>
              <a:rPr lang="hr-HR" sz="2200" dirty="0"/>
              <a:t>poznatih </a:t>
            </a:r>
            <a:r>
              <a:rPr lang="hr-HR" sz="2200" dirty="0" smtClean="0"/>
              <a:t>izumitelja. Izumitelj cijevi bio je Paško Mačić. </a:t>
            </a:r>
            <a:endParaRPr lang="hr-HR" sz="2200" dirty="0" smtClean="0"/>
          </a:p>
          <a:p>
            <a:pPr marL="0" indent="0">
              <a:buNone/>
            </a:pPr>
            <a:r>
              <a:rPr lang="hr-HR" sz="2200" dirty="0" smtClean="0"/>
              <a:t>Prije </a:t>
            </a:r>
            <a:r>
              <a:rPr lang="hr-HR" sz="2200" dirty="0"/>
              <a:t>bombe, neki su se </a:t>
            </a:r>
            <a:r>
              <a:rPr lang="hr-HR" sz="2200" dirty="0" smtClean="0"/>
              <a:t>preselili </a:t>
            </a:r>
            <a:r>
              <a:rPr lang="hr-HR" sz="2200" dirty="0"/>
              <a:t>na Antartiku ili Južni pol, i svi su sretno </a:t>
            </a:r>
            <a:r>
              <a:rPr lang="hr-HR" sz="2200" dirty="0" smtClean="0"/>
              <a:t>živjeli.</a:t>
            </a:r>
            <a:endParaRPr lang="hr-HR" sz="22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7</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9805737" y="4546662"/>
            <a:ext cx="1447644" cy="505033"/>
          </a:xfrm>
        </p:spPr>
        <p:txBody>
          <a:bodyPr>
            <a:normAutofit fontScale="85000" lnSpcReduction="10000"/>
          </a:bodyPr>
          <a:lstStyle/>
          <a:p>
            <a:pPr marL="0" indent="0">
              <a:buNone/>
            </a:pPr>
            <a:r>
              <a:rPr lang="hr-HR" dirty="0"/>
              <a:t>Leon Kralj</a:t>
            </a:r>
          </a:p>
        </p:txBody>
      </p:sp>
      <p:pic>
        <p:nvPicPr>
          <p:cNvPr id="4" name="Slika 3"/>
          <p:cNvPicPr>
            <a:picLocks noChangeAspect="1"/>
          </p:cNvPicPr>
          <p:nvPr/>
        </p:nvPicPr>
        <p:blipFill>
          <a:blip r:embed="rId2"/>
          <a:stretch>
            <a:fillRect/>
          </a:stretch>
        </p:blipFill>
        <p:spPr>
          <a:xfrm>
            <a:off x="9747315" y="1726531"/>
            <a:ext cx="1337651" cy="1789664"/>
          </a:xfrm>
          <a:prstGeom prst="rect">
            <a:avLst/>
          </a:prstGeom>
        </p:spPr>
      </p:pic>
    </p:spTree>
    <p:extLst>
      <p:ext uri="{BB962C8B-B14F-4D97-AF65-F5344CB8AC3E}">
        <p14:creationId xmlns:p14="http://schemas.microsoft.com/office/powerpoint/2010/main" val="2458416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656253" y="501356"/>
            <a:ext cx="10058400" cy="322997"/>
          </a:xfrm>
        </p:spPr>
        <p:txBody>
          <a:bodyPr>
            <a:noAutofit/>
          </a:bodyPr>
          <a:lstStyle/>
          <a:p>
            <a:r>
              <a:rPr lang="hr-HR" sz="2800" b="1" dirty="0">
                <a:solidFill>
                  <a:srgbClr val="7030A0"/>
                </a:solidFill>
              </a:rPr>
              <a:t>Zbivanja i rat u SnjegoGradu</a:t>
            </a: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360946" y="824353"/>
            <a:ext cx="9336507" cy="5714559"/>
          </a:xfrm>
        </p:spPr>
        <p:txBody>
          <a:bodyPr>
            <a:normAutofit/>
          </a:bodyPr>
          <a:lstStyle/>
          <a:p>
            <a:pPr marL="0" indent="0">
              <a:buNone/>
            </a:pPr>
            <a:endParaRPr lang="hr-HR" sz="2600" dirty="0"/>
          </a:p>
          <a:p>
            <a:pPr marL="0" indent="0">
              <a:buNone/>
            </a:pPr>
            <a:endParaRPr lang="hr-HR" sz="2400" dirty="0"/>
          </a:p>
          <a:p>
            <a:pPr marL="0" indent="0">
              <a:buNone/>
            </a:pP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8</a:t>
            </a:fld>
            <a:endParaRPr lang="hr-HR"/>
          </a:p>
        </p:txBody>
      </p:sp>
      <p:sp>
        <p:nvSpPr>
          <p:cNvPr id="6" name="Rezervirano mjesto sadržaja 5">
            <a:extLst>
              <a:ext uri="{FF2B5EF4-FFF2-40B4-BE49-F238E27FC236}">
                <a16:creationId xmlns:a16="http://schemas.microsoft.com/office/drawing/2014/main" id="{31F907DF-4AF9-45B3-BAF7-B9D19ED73A61}"/>
              </a:ext>
            </a:extLst>
          </p:cNvPr>
          <p:cNvSpPr>
            <a:spLocks noGrp="1"/>
          </p:cNvSpPr>
          <p:nvPr>
            <p:ph sz="half" idx="2"/>
          </p:nvPr>
        </p:nvSpPr>
        <p:spPr>
          <a:xfrm>
            <a:off x="7774317" y="5344363"/>
            <a:ext cx="2906247" cy="505033"/>
          </a:xfrm>
        </p:spPr>
        <p:txBody>
          <a:bodyPr>
            <a:normAutofit/>
          </a:bodyPr>
          <a:lstStyle/>
          <a:p>
            <a:pPr marL="0" indent="0">
              <a:buNone/>
            </a:pPr>
            <a:r>
              <a:rPr lang="hr-HR" sz="2400" dirty="0"/>
              <a:t>Karlo Ivan </a:t>
            </a:r>
            <a:r>
              <a:rPr lang="hr-HR" sz="2400" dirty="0" err="1"/>
              <a:t>Krupić</a:t>
            </a:r>
            <a:endParaRPr lang="hr-HR" sz="2400" dirty="0"/>
          </a:p>
        </p:txBody>
      </p:sp>
      <p:sp>
        <p:nvSpPr>
          <p:cNvPr id="5" name="TekstniOkvir 4"/>
          <p:cNvSpPr txBox="1"/>
          <p:nvPr/>
        </p:nvSpPr>
        <p:spPr>
          <a:xfrm>
            <a:off x="656253" y="1039065"/>
            <a:ext cx="5781173" cy="5170646"/>
          </a:xfrm>
          <a:prstGeom prst="rect">
            <a:avLst/>
          </a:prstGeom>
          <a:noFill/>
        </p:spPr>
        <p:txBody>
          <a:bodyPr wrap="square" rtlCol="0">
            <a:spAutoFit/>
          </a:bodyPr>
          <a:lstStyle/>
          <a:p>
            <a:r>
              <a:rPr lang="hr-HR" sz="2200" dirty="0"/>
              <a:t>Ujutro kada je gradonačelnica Danica vidjela da će biti </a:t>
            </a:r>
            <a:r>
              <a:rPr lang="hr-HR" sz="2200" dirty="0" err="1"/>
              <a:t>snjegoutakmica</a:t>
            </a:r>
            <a:r>
              <a:rPr lang="hr-HR" sz="2200" dirty="0"/>
              <a:t> Dinama protiv Hajduka, rekla je da će gledati i da navija za Dinamo. Hajduk je zabio gol i vodio 0:1. Nije joj bilo drago. I dogodilo se čudo, </a:t>
            </a:r>
            <a:r>
              <a:rPr lang="hr-HR" sz="2200" dirty="0" err="1"/>
              <a:t>jeeeej</a:t>
            </a:r>
            <a:r>
              <a:rPr lang="hr-HR" sz="2200" dirty="0"/>
              <a:t>, Dinamo je izjednačio. Svi su bili sretni. Kad je Dinamo napravio prekršaj u kaznenom prostoru Hajduk je imao </a:t>
            </a:r>
            <a:r>
              <a:rPr lang="hr-HR" sz="2200" dirty="0" err="1"/>
              <a:t>snjegopenal</a:t>
            </a:r>
            <a:r>
              <a:rPr lang="hr-HR" sz="2200" dirty="0"/>
              <a:t>. Svi su se molili da </a:t>
            </a:r>
            <a:r>
              <a:rPr lang="hr-HR" sz="2200" dirty="0" err="1"/>
              <a:t>SnjegoLivaković</a:t>
            </a:r>
            <a:r>
              <a:rPr lang="hr-HR" sz="2200" dirty="0"/>
              <a:t> obrani. I obranio je. Dinamo je napadao, uzeo loptu i nažalost, nije opet uspio pogoditi </a:t>
            </a:r>
            <a:r>
              <a:rPr lang="hr-HR" sz="2200" dirty="0" err="1"/>
              <a:t>snjegomrežu</a:t>
            </a:r>
            <a:r>
              <a:rPr lang="hr-HR" sz="2200" dirty="0"/>
              <a:t>. Bile su još 2 minute do kraja svi su se molili da Dinamo pobijedi. I Dinamo je uspio pobijediti. Svi snjegovići, navijači dinama bili su jako zadovoljni utakmicom. Slavili su cijeli dan i tako su svi bili sretni.    </a:t>
            </a:r>
          </a:p>
        </p:txBody>
      </p:sp>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321" y="1147350"/>
            <a:ext cx="4902868" cy="4012531"/>
          </a:xfrm>
          <a:prstGeom prst="rect">
            <a:avLst/>
          </a:prstGeom>
        </p:spPr>
      </p:pic>
    </p:spTree>
    <p:extLst>
      <p:ext uri="{BB962C8B-B14F-4D97-AF65-F5344CB8AC3E}">
        <p14:creationId xmlns:p14="http://schemas.microsoft.com/office/powerpoint/2010/main" val="2279438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33504" y="465155"/>
            <a:ext cx="10058400" cy="322997"/>
          </a:xfrm>
        </p:spPr>
        <p:txBody>
          <a:bodyPr>
            <a:noAutofit/>
          </a:bodyPr>
          <a:lstStyle/>
          <a:p>
            <a:r>
              <a:rPr lang="hr-HR" sz="2800" b="1" dirty="0">
                <a:solidFill>
                  <a:srgbClr val="7030A0"/>
                </a:solidFill>
              </a:rPr>
              <a:t>Zabava u SnjegoGradu</a:t>
            </a:r>
          </a:p>
        </p:txBody>
      </p:sp>
      <p:pic>
        <p:nvPicPr>
          <p:cNvPr id="7" name="Rezervirano mjesto sadržaja 6">
            <a:extLst>
              <a:ext uri="{FF2B5EF4-FFF2-40B4-BE49-F238E27FC236}">
                <a16:creationId xmlns:a16="http://schemas.microsoft.com/office/drawing/2014/main" id="{32D60ABE-E888-496A-BDB3-C775DFF1DEF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88868" y="1044508"/>
            <a:ext cx="4400826" cy="3894456"/>
          </a:xfrm>
        </p:spPr>
      </p:pic>
      <p:sp>
        <p:nvSpPr>
          <p:cNvPr id="4" name="Rezervirano mjesto broja slajda 3"/>
          <p:cNvSpPr>
            <a:spLocks noGrp="1"/>
          </p:cNvSpPr>
          <p:nvPr>
            <p:ph type="sldNum" sz="quarter" idx="12"/>
          </p:nvPr>
        </p:nvSpPr>
        <p:spPr/>
        <p:txBody>
          <a:bodyPr/>
          <a:lstStyle/>
          <a:p>
            <a:fld id="{DCEE7784-1BBA-40CE-BA45-63C332E537D3}" type="slidenum">
              <a:rPr lang="hr-HR" smtClean="0"/>
              <a:t>9</a:t>
            </a:fld>
            <a:endParaRPr lang="hr-HR"/>
          </a:p>
        </p:txBody>
      </p:sp>
      <p:sp>
        <p:nvSpPr>
          <p:cNvPr id="9" name="Rezervirano mjesto sadržaja 8">
            <a:extLst>
              <a:ext uri="{FF2B5EF4-FFF2-40B4-BE49-F238E27FC236}">
                <a16:creationId xmlns:a16="http://schemas.microsoft.com/office/drawing/2014/main" id="{768ADAF2-D29E-4FEA-84E1-5C6FA1834904}"/>
              </a:ext>
            </a:extLst>
          </p:cNvPr>
          <p:cNvSpPr>
            <a:spLocks noGrp="1"/>
          </p:cNvSpPr>
          <p:nvPr>
            <p:ph sz="half" idx="2"/>
          </p:nvPr>
        </p:nvSpPr>
        <p:spPr>
          <a:xfrm>
            <a:off x="8048236" y="5380279"/>
            <a:ext cx="2743200" cy="534755"/>
          </a:xfrm>
        </p:spPr>
        <p:txBody>
          <a:bodyPr>
            <a:noAutofit/>
          </a:bodyPr>
          <a:lstStyle/>
          <a:p>
            <a:pPr marL="0" indent="0">
              <a:buNone/>
            </a:pPr>
            <a:r>
              <a:rPr lang="hr-HR" sz="2400" dirty="0"/>
              <a:t>Antonija Obraz</a:t>
            </a:r>
          </a:p>
        </p:txBody>
      </p:sp>
      <p:sp>
        <p:nvSpPr>
          <p:cNvPr id="3" name="TekstniOkvir 2"/>
          <p:cNvSpPr txBox="1"/>
          <p:nvPr/>
        </p:nvSpPr>
        <p:spPr>
          <a:xfrm>
            <a:off x="487279" y="847149"/>
            <a:ext cx="5925622" cy="5509200"/>
          </a:xfrm>
          <a:prstGeom prst="rect">
            <a:avLst/>
          </a:prstGeom>
          <a:noFill/>
        </p:spPr>
        <p:txBody>
          <a:bodyPr wrap="square" rtlCol="0">
            <a:spAutoFit/>
          </a:bodyPr>
          <a:lstStyle/>
          <a:p>
            <a:r>
              <a:rPr lang="hr-HR" sz="2200" dirty="0"/>
              <a:t>Gradonačelnica Danica jednog se jutra probudila i vidjela da  joj je frizura pokvarena. Razmišljala i razmišljala. Zatim se sjetila da može stavi uvijače na kosu, pa će joj idućeg dana biti valovita. Rekla je da će ih imati cijeli dan da ujutro bude lijepa. </a:t>
            </a:r>
          </a:p>
          <a:p>
            <a:r>
              <a:rPr lang="hr-HR" sz="2200" dirty="0"/>
              <a:t>Ali se sjetila da popodne ima važan sastanak. Sjetila se da bi mogli sagraditi </a:t>
            </a:r>
            <a:r>
              <a:rPr lang="hr-HR" sz="2200" dirty="0" err="1"/>
              <a:t>snjegofrizerski</a:t>
            </a:r>
            <a:r>
              <a:rPr lang="hr-HR" sz="2200" dirty="0"/>
              <a:t> </a:t>
            </a:r>
            <a:r>
              <a:rPr lang="hr-HR" sz="2200" dirty="0" err="1"/>
              <a:t>snjegosalon</a:t>
            </a:r>
            <a:r>
              <a:rPr lang="hr-HR" sz="2200" dirty="0"/>
              <a:t> za lijepe </a:t>
            </a:r>
            <a:r>
              <a:rPr lang="hr-HR" sz="2200" dirty="0" err="1"/>
              <a:t>snjegofrizure</a:t>
            </a:r>
            <a:r>
              <a:rPr lang="hr-HR" sz="2200" dirty="0"/>
              <a:t>.</a:t>
            </a:r>
          </a:p>
          <a:p>
            <a:r>
              <a:rPr lang="hr-HR" sz="2200" dirty="0"/>
              <a:t>Zalijepila je plakate po svim stupovima u </a:t>
            </a:r>
            <a:r>
              <a:rPr lang="hr-HR" sz="2200" dirty="0" err="1"/>
              <a:t>snjegogradu</a:t>
            </a:r>
            <a:r>
              <a:rPr lang="hr-HR" sz="2200" dirty="0"/>
              <a:t>. Na </a:t>
            </a:r>
            <a:r>
              <a:rPr lang="hr-HR" sz="2200" dirty="0" err="1"/>
              <a:t>njema</a:t>
            </a:r>
            <a:r>
              <a:rPr lang="hr-HR" sz="2200" dirty="0"/>
              <a:t> je pisalo: traže se </a:t>
            </a:r>
            <a:r>
              <a:rPr lang="hr-HR" sz="2200" dirty="0" err="1"/>
              <a:t>firzeri</a:t>
            </a:r>
            <a:r>
              <a:rPr lang="hr-HR" sz="2200" dirty="0"/>
              <a:t> i graditelji salona. </a:t>
            </a:r>
            <a:r>
              <a:rPr lang="hr-HR" sz="2200" dirty="0" err="1"/>
              <a:t>Netječaj</a:t>
            </a:r>
            <a:r>
              <a:rPr lang="hr-HR" sz="2200" dirty="0"/>
              <a:t> i gradnja trajali su pet  mjeseci. Kad je bilo gotovo, svi su bili sretni, a posebno novi </a:t>
            </a:r>
            <a:r>
              <a:rPr lang="hr-HR" sz="2200" dirty="0" err="1"/>
              <a:t>snjegofrizeri</a:t>
            </a:r>
            <a:r>
              <a:rPr lang="hr-HR" sz="2200" dirty="0"/>
              <a:t> kad su vidjeli gdje će raditi. I nakon godinu dana posao im je išao odlično. Najsretnija je bila Danica jer je uvijek imala lijepu i valovitu frizuru.</a:t>
            </a:r>
          </a:p>
        </p:txBody>
      </p:sp>
    </p:spTree>
    <p:extLst>
      <p:ext uri="{BB962C8B-B14F-4D97-AF65-F5344CB8AC3E}">
        <p14:creationId xmlns:p14="http://schemas.microsoft.com/office/powerpoint/2010/main" val="3894259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2737</TotalTime>
  <Words>3042</Words>
  <Application>Microsoft Office PowerPoint</Application>
  <PresentationFormat>Široki zaslon</PresentationFormat>
  <Paragraphs>122</Paragraphs>
  <Slides>18</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18</vt:i4>
      </vt:variant>
    </vt:vector>
  </HeadingPairs>
  <TitlesOfParts>
    <vt:vector size="22" baseType="lpstr">
      <vt:lpstr>Arial</vt:lpstr>
      <vt:lpstr>Calibri</vt:lpstr>
      <vt:lpstr>Calibri Light</vt:lpstr>
      <vt:lpstr>Tema sustava Office</vt:lpstr>
      <vt:lpstr>ZBIVANJA I RAT U SNJEGOGRADU</vt:lpstr>
      <vt:lpstr>Zbivanja i rat u SnjegoGradu</vt:lpstr>
      <vt:lpstr>Zbivanja i rat u SnjegoGradu</vt:lpstr>
      <vt:lpstr>Zbivanja i rat u SnjegoGradu</vt:lpstr>
      <vt:lpstr>Zbivanja i rat u SnjegoGradu</vt:lpstr>
      <vt:lpstr>Zbivanja i rat u SnjegoGradu</vt:lpstr>
      <vt:lpstr>Zbivanja i rat u SnjegoGradu</vt:lpstr>
      <vt:lpstr>Zbivanja i rat u SnjegoGradu</vt:lpstr>
      <vt:lpstr>Zabava u SnjegoGradu</vt:lpstr>
      <vt:lpstr>Zbivanja i rat u SnjegoGradu</vt:lpstr>
      <vt:lpstr>Zbivanja i rat u SnjegoGradu</vt:lpstr>
      <vt:lpstr>Zbivanja i rat u SnjegoGradu</vt:lpstr>
      <vt:lpstr>Zbivanja i rat u SnjegoGradu</vt:lpstr>
      <vt:lpstr>Zbivanja i rat u SnjegoGradu</vt:lpstr>
      <vt:lpstr>Zabava u SnjegoGradu</vt:lpstr>
      <vt:lpstr>Zbivanja i rat  SnjegoGradu</vt:lpstr>
      <vt:lpstr>Zbivanja i rat u SnjegoGradu</vt:lpstr>
      <vt:lpstr>Zbivanja i rat u SnjegoGradu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ŠILJO U ČAROBNOM GRADU</dc:title>
  <dc:creator>Sanja Barbarić</dc:creator>
  <cp:lastModifiedBy>informatika00</cp:lastModifiedBy>
  <cp:revision>115</cp:revision>
  <cp:lastPrinted>2022-01-17T08:23:29Z</cp:lastPrinted>
  <dcterms:created xsi:type="dcterms:W3CDTF">2022-01-12T15:54:13Z</dcterms:created>
  <dcterms:modified xsi:type="dcterms:W3CDTF">2022-03-15T09:13:09Z</dcterms:modified>
</cp:coreProperties>
</file>