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8" r:id="rId14"/>
    <p:sldId id="270" r:id="rId15"/>
  </p:sldIdLst>
  <p:sldSz cx="12192000" cy="6858000"/>
  <p:notesSz cx="6792913" cy="99250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79250-848F-4984-A4C7-F40E97C6E920}" type="datetimeFigureOut">
              <a:rPr lang="hr-HR" smtClean="0"/>
              <a:t>15.3.2022.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FF2B7-BD39-4CA8-A5B5-511CBA403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97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E6A8AC-3055-4C1E-839E-4DD00BD4D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B38F4A-2CDD-4E9C-ABA6-21B8FEE3F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7C5C20-E706-4D10-BD4D-78F32734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B43B-6BFB-4289-9437-ABD6FD36860C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9AF048-EA87-45F4-B6DB-19B69F24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EC5FC5-39FE-40DB-B676-3E2CC0D3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53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4223A4-39DB-45E1-8C84-8FFA478E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1E0F314-2582-4644-BA65-1BF5A0709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8BA262-234C-4F4E-99D8-3456B978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644-F007-4AEF-AA36-80729727EA85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214F5F-2A52-4907-B3D0-B47308BE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F07EE6-AB9A-41ED-8F45-8EBBEC7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24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69BF2E3-1575-4190-991E-2ECC8C482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F5DEEF0-E0BE-4CF0-A8BB-F0B692B7B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42FFCD-6051-4366-946D-EF77B0B0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5D7B-1C49-45F7-BD45-8484DB482404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7F55E8-2134-4832-96BF-9F286F2F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783E92-5ADC-478B-BE65-A5A11F25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01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030D3-E23D-4058-AB71-F42E2EF7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179343-D360-4E63-87EA-E9B0E5F5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042FC0-C425-4686-87CC-3D464DC1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700-D9F5-4EE0-A5BE-63973E82744B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F02FF3-22D2-4136-87BB-FF4403D6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644CBE-9792-49DA-B89A-24839F47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63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CB62FC-5E6B-4854-AA90-3DCC2D36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42E1366-F5E5-4D06-94D9-077551BDA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596A8F-4996-43B6-BBDA-B94AFCD8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0726-FC6F-4B37-B8D9-6921E84B314C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F31F26-6D3D-4FFF-BEBD-29B5B8AE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2AFDDE-FC83-4207-8AB2-E255524B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27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756939-0F90-4BF7-BF05-26F32801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9146BC-13FF-47DC-8D3E-1BB7CCCA4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5215647-D530-4F42-8303-8062F2FD5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003050E-2746-4145-9D6E-1F569AD1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B79-D56E-4F59-9CBD-7D704E088268}" type="datetime1">
              <a:rPr lang="hr-HR" smtClean="0"/>
              <a:t>15.3.2022.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A54DA3-780D-4547-8AA4-A1A75C48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C9A6C4-A648-4C90-A436-B9B09CD9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05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3DF7DA-EFCF-47E9-A2B3-0A97537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55AAA4-A110-4D74-B371-4C7016A62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CA9D8D8-82BE-4A59-A2C0-B13AE1AB1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A43F316-4715-423A-987D-EE443A11A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FA4492B-9EC1-4B43-8D25-D21E73349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3E9FB07-F74A-48CC-AF33-C8B6D91B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7DBF-02C8-4A0F-9A05-F6674C07AC08}" type="datetime1">
              <a:rPr lang="hr-HR" smtClean="0"/>
              <a:t>15.3.2022.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44A5E91-BB74-4149-9A4A-085DFF58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1F2163C-8CE8-40B5-9BA8-2A300DF4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60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1CCEF1-8891-4F51-B538-A1F2E06E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78BC268-BCA4-4643-86C8-AC0370FE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C701-A886-4E31-8592-0923B2EE2D0D}" type="datetime1">
              <a:rPr lang="hr-HR" smtClean="0"/>
              <a:t>15.3.2022.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8398ABF-33D7-4E03-A020-3AEB2BC2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BA7BFEA-EF38-47D8-AF1D-AE28EBDC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26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5FE0298-0895-46A7-8865-B45D663F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645-8AF8-4CA4-A961-5F22442990C1}" type="datetime1">
              <a:rPr lang="hr-HR" smtClean="0"/>
              <a:t>15.3.2022.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9CE5CA0-A28D-47D7-BB42-0F7FB4B9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ABB1CFC-6967-499B-8131-9002CA13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52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41889B-E14F-43CC-8869-4982F361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8FFCD1-AB65-4503-8179-4D3FF4BE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567AD2A-DF43-496E-BD1B-AC047FBF3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F15CAFB-C7AE-46CB-8946-001D3C2D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5E40-2FF7-4C99-B72E-15692CF554CE}" type="datetime1">
              <a:rPr lang="hr-HR" smtClean="0"/>
              <a:t>15.3.2022.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325E39D-4C89-4100-B209-9B6B4FA0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1E6320-32E7-4FD5-9F29-DB293801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75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FEA31D-E08A-4B0D-A7D9-1BD9EE97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1C989AC-D09B-4F10-8E00-EF76AA0BF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89A26E-0EE9-4275-A62A-F19B0A602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022D4A-C500-44AB-B498-AA17BC0A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67C-C466-4A6E-8C4C-DFB5F601B5C6}" type="datetime1">
              <a:rPr lang="hr-HR" smtClean="0"/>
              <a:t>15.3.2022.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A67C176-90C4-4F8A-A025-0724B5BA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8B9918-8A15-4776-8C52-E32231CC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6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4666212-EFE1-44C7-A070-2392000F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314572-78E5-4CC9-AA7A-779DEE0FE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4DC344-3F6A-499A-9B21-6C362907C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E000-2C1E-4241-90C0-861DCBA3837D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CC4404-D162-4E07-9E95-A93FC522E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51B453-3CF2-4AB6-8C7B-0FE73F608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95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www.dedabor.com/biznis/menadzment/koliko-je-donesena-odluka-dobra-za-na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213CA-DF28-4831-B4F4-575ECC0F4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0559"/>
            <a:ext cx="11353799" cy="4636882"/>
          </a:xfrm>
        </p:spPr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ZABAVA U SNJEGOGRADU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E6A50B-5AD9-4675-862B-520727356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410" y="5976730"/>
            <a:ext cx="4293704" cy="59828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3. C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</a:t>
            </a:fld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47" b="38096"/>
          <a:stretch/>
        </p:blipFill>
        <p:spPr>
          <a:xfrm>
            <a:off x="559467" y="501649"/>
            <a:ext cx="11063038" cy="42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6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38" y="600566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232" y="1206430"/>
            <a:ext cx="5616742" cy="492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U </a:t>
            </a:r>
            <a:r>
              <a:rPr lang="hr-HR" sz="2200" dirty="0" err="1"/>
              <a:t>SnjegoGradu</a:t>
            </a:r>
            <a:r>
              <a:rPr lang="hr-HR" sz="2200" dirty="0"/>
              <a:t> je stolovala </a:t>
            </a:r>
            <a:r>
              <a:rPr lang="hr-HR" sz="2200" dirty="0" err="1"/>
              <a:t>snjegonačelnica</a:t>
            </a:r>
            <a:r>
              <a:rPr lang="hr-HR" sz="2200" dirty="0"/>
              <a:t> Danica koja je jako puno jela. Nije znala kad treba prestati. Zato se jako udebljala. </a:t>
            </a:r>
          </a:p>
          <a:p>
            <a:pPr marL="0" indent="0">
              <a:buNone/>
            </a:pPr>
            <a:r>
              <a:rPr lang="hr-HR" sz="2200" dirty="0"/>
              <a:t>Nakon puno hrane loše se osjećala i morala je ići u </a:t>
            </a:r>
            <a:r>
              <a:rPr lang="hr-HR" sz="2200" dirty="0" err="1"/>
              <a:t>snjegobolnicu</a:t>
            </a:r>
            <a:r>
              <a:rPr lang="hr-HR" sz="2200" dirty="0"/>
              <a:t> kod </a:t>
            </a:r>
            <a:r>
              <a:rPr lang="hr-HR" sz="2200" dirty="0" err="1"/>
              <a:t>snjegoliječnika</a:t>
            </a:r>
            <a:r>
              <a:rPr lang="hr-HR" sz="2200" dirty="0"/>
              <a:t> da joj pomogne. </a:t>
            </a:r>
            <a:endParaRPr lang="hr-HR" sz="2200" dirty="0" smtClean="0"/>
          </a:p>
          <a:p>
            <a:pPr marL="0" indent="0">
              <a:buNone/>
            </a:pPr>
            <a:r>
              <a:rPr lang="hr-HR" sz="2200" dirty="0" smtClean="0"/>
              <a:t>Morala je ostati u bolnici i biti na </a:t>
            </a:r>
            <a:r>
              <a:rPr lang="hr-HR" sz="2200" dirty="0" err="1" smtClean="0"/>
              <a:t>snjegodijeti</a:t>
            </a:r>
            <a:r>
              <a:rPr lang="hr-HR" sz="2200" dirty="0" smtClean="0"/>
              <a:t>. Nije više smjela jesti sladoled od jagode.</a:t>
            </a:r>
            <a:endParaRPr lang="hr-HR" sz="2200" dirty="0"/>
          </a:p>
          <a:p>
            <a:pPr marL="0" indent="0">
              <a:buNone/>
            </a:pPr>
            <a:r>
              <a:rPr lang="hr-HR" sz="2200" dirty="0"/>
              <a:t>U bolnici je odlučila da više neće toliko jesti. </a:t>
            </a:r>
          </a:p>
          <a:p>
            <a:pPr marL="0" indent="0">
              <a:buNone/>
            </a:pPr>
            <a:r>
              <a:rPr lang="hr-HR" sz="2200" dirty="0"/>
              <a:t>Odlučila je da će od sada jesti samo zdravu hranu: voće i povrće. Neće više jesti </a:t>
            </a:r>
            <a:r>
              <a:rPr lang="hr-HR" sz="2200" dirty="0" smtClean="0"/>
              <a:t>torte i kolače.</a:t>
            </a:r>
            <a:endParaRPr lang="hr-HR" sz="22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10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A02DC70-9C8A-4E12-8800-8F0864FD4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5543" y="5035216"/>
            <a:ext cx="3113825" cy="63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Martin </a:t>
            </a:r>
            <a:r>
              <a:rPr lang="hr-HR" sz="2400" dirty="0" err="1"/>
              <a:t>Noršić</a:t>
            </a:r>
            <a:endParaRPr lang="hr-HR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F26C1FD-32E6-4828-9E53-ECA66714B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t="9989" r="54010" b="53401"/>
          <a:stretch/>
        </p:blipFill>
        <p:spPr>
          <a:xfrm>
            <a:off x="7369342" y="1558897"/>
            <a:ext cx="4115334" cy="32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95" y="595258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594" y="1303017"/>
            <a:ext cx="5239289" cy="495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Jutros je u </a:t>
            </a:r>
            <a:r>
              <a:rPr lang="hr-HR" sz="2200" dirty="0" err="1"/>
              <a:t>SnjegoGradu</a:t>
            </a:r>
            <a:r>
              <a:rPr lang="hr-HR" sz="2200" dirty="0"/>
              <a:t> bilo jako bučno. Mali snjegovići zabili su se automobilima jedan u drugoga. Nakon toga svi su došli kod gradonačelnice i vikali, svađali se i psovali. Nije se moglo znati tko je za tu nesreću kriv. </a:t>
            </a:r>
          </a:p>
          <a:p>
            <a:pPr marL="0" indent="0">
              <a:buNone/>
            </a:pPr>
            <a:r>
              <a:rPr lang="hr-HR" sz="2200" dirty="0"/>
              <a:t>Gradonačelnica Danica morala </a:t>
            </a:r>
            <a:r>
              <a:rPr lang="hr-HR" sz="2200" dirty="0" smtClean="0"/>
              <a:t>je sve smiriti</a:t>
            </a:r>
            <a:r>
              <a:rPr lang="hr-HR" sz="2200" dirty="0"/>
              <a:t>. Poslala ih je da igraju igrice kako bi se malo smirili. </a:t>
            </a:r>
          </a:p>
          <a:p>
            <a:pPr marL="0" indent="0">
              <a:buNone/>
            </a:pPr>
            <a:r>
              <a:rPr lang="hr-HR" sz="2200" dirty="0"/>
              <a:t>Uvijek kad su imali problema </a:t>
            </a:r>
            <a:r>
              <a:rPr lang="hr-HR" sz="2200" dirty="0" err="1"/>
              <a:t>snjegonačelnica</a:t>
            </a:r>
            <a:r>
              <a:rPr lang="hr-HR" sz="2200" dirty="0"/>
              <a:t> Danica, velika </a:t>
            </a:r>
            <a:r>
              <a:rPr lang="hr-HR" sz="2200" dirty="0" err="1" smtClean="0"/>
              <a:t>snjegomama</a:t>
            </a:r>
            <a:r>
              <a:rPr lang="hr-HR" sz="2200" dirty="0" smtClean="0"/>
              <a:t>, </a:t>
            </a:r>
            <a:r>
              <a:rPr lang="hr-HR" sz="2200" dirty="0"/>
              <a:t>riješila bi njihove probleme. </a:t>
            </a:r>
            <a:endParaRPr lang="hr-HR" sz="2200" dirty="0" smtClean="0"/>
          </a:p>
          <a:p>
            <a:pPr marL="0" indent="0">
              <a:buNone/>
            </a:pPr>
            <a:r>
              <a:rPr lang="hr-HR" sz="2200" dirty="0" smtClean="0"/>
              <a:t>Na kraju su se pomirili. </a:t>
            </a:r>
            <a:endParaRPr lang="hr-HR" sz="2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11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186BEDE-52E3-4105-A843-580636C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2268" y="5074755"/>
            <a:ext cx="3270479" cy="66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Mihael </a:t>
            </a:r>
            <a:r>
              <a:rPr lang="hr-HR" sz="2400" dirty="0" err="1"/>
              <a:t>Runtas</a:t>
            </a:r>
            <a:endParaRPr lang="hr-HR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FD66BB4-DBA1-4583-B670-D2A894C5E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" r="21957" b="35830"/>
          <a:stretch/>
        </p:blipFill>
        <p:spPr>
          <a:xfrm>
            <a:off x="6453949" y="1384915"/>
            <a:ext cx="5048938" cy="32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13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25" y="395469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808" y="868663"/>
            <a:ext cx="6971566" cy="5670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/>
              <a:t>U  </a:t>
            </a:r>
            <a:r>
              <a:rPr lang="hr-HR" sz="2200" dirty="0" err="1"/>
              <a:t>SnjegoGradu</a:t>
            </a:r>
            <a:r>
              <a:rPr lang="hr-HR" sz="2200" dirty="0"/>
              <a:t> je snjegović </a:t>
            </a:r>
            <a:r>
              <a:rPr lang="hr-HR" sz="2200" dirty="0" err="1"/>
              <a:t>Joža</a:t>
            </a:r>
            <a:r>
              <a:rPr lang="hr-HR" sz="2200" dirty="0"/>
              <a:t> zabio gol </a:t>
            </a:r>
            <a:r>
              <a:rPr lang="hr-HR" sz="2200" dirty="0" smtClean="0"/>
              <a:t>i </a:t>
            </a:r>
            <a:r>
              <a:rPr lang="hr-HR" sz="2200" dirty="0"/>
              <a:t>vikao. Zelenku se nije svidjela galama. </a:t>
            </a:r>
            <a:r>
              <a:rPr lang="hr-HR" sz="2200" dirty="0" err="1"/>
              <a:t>Joža</a:t>
            </a:r>
            <a:r>
              <a:rPr lang="hr-HR" sz="2200" dirty="0"/>
              <a:t> je pobjegao, a Zelenko odjurio do gradonačelnice. </a:t>
            </a:r>
            <a:r>
              <a:rPr lang="hr-HR" sz="2200" dirty="0" err="1"/>
              <a:t>Joža</a:t>
            </a:r>
            <a:r>
              <a:rPr lang="hr-HR" sz="2200" dirty="0"/>
              <a:t> je dobio kaznu, morao je biti u kutu 10000 godina i 11 sati. Nakon toliko vremena  </a:t>
            </a:r>
            <a:r>
              <a:rPr lang="hr-HR" sz="2200" dirty="0" err="1"/>
              <a:t>Joža</a:t>
            </a:r>
            <a:r>
              <a:rPr lang="hr-HR" sz="2200" dirty="0"/>
              <a:t> je </a:t>
            </a:r>
            <a:r>
              <a:rPr lang="hr-HR" sz="2200" dirty="0" smtClean="0"/>
              <a:t>postao </a:t>
            </a:r>
            <a:r>
              <a:rPr lang="hr-HR" sz="2200" dirty="0"/>
              <a:t>stari djed. I od tada više nikada nije primio loptu u ruke. </a:t>
            </a:r>
          </a:p>
          <a:p>
            <a:pPr marL="0" indent="0">
              <a:buNone/>
            </a:pPr>
            <a:r>
              <a:rPr lang="hr-HR" sz="2200" dirty="0"/>
              <a:t>Zelenko je otišao u </a:t>
            </a:r>
            <a:r>
              <a:rPr lang="hr-HR" sz="2200" dirty="0" err="1"/>
              <a:t>ŽaboGrad</a:t>
            </a:r>
            <a:r>
              <a:rPr lang="hr-HR" sz="2200" dirty="0"/>
              <a:t> u kojem su bile samo bare i žabe. Nakon par dana Zelenka je pitala jedna žaba može li mu biti </a:t>
            </a:r>
            <a:r>
              <a:rPr lang="hr-HR" sz="2200" dirty="0" smtClean="0"/>
              <a:t>prijatelj</a:t>
            </a:r>
            <a:r>
              <a:rPr lang="hr-HR" sz="2200" dirty="0"/>
              <a:t>. Nije htio, pa je otišao u </a:t>
            </a:r>
            <a:r>
              <a:rPr lang="hr-HR" sz="2200" dirty="0" err="1" smtClean="0"/>
              <a:t>MedoGrad</a:t>
            </a:r>
            <a:r>
              <a:rPr lang="hr-HR" sz="2200" dirty="0" smtClean="0"/>
              <a:t>. Za njim </a:t>
            </a:r>
            <a:r>
              <a:rPr lang="hr-HR" sz="2200" dirty="0"/>
              <a:t>su došli i drugi </a:t>
            </a:r>
            <a:r>
              <a:rPr lang="hr-HR" sz="2200" dirty="0" smtClean="0"/>
              <a:t>snjegovići: </a:t>
            </a:r>
            <a:r>
              <a:rPr lang="hr-HR" sz="2200" dirty="0"/>
              <a:t>Crvenko, </a:t>
            </a:r>
            <a:r>
              <a:rPr lang="hr-HR" sz="2200" dirty="0" err="1"/>
              <a:t>Plavko</a:t>
            </a:r>
            <a:r>
              <a:rPr lang="hr-HR" sz="2200" dirty="0"/>
              <a:t>, </a:t>
            </a:r>
            <a:r>
              <a:rPr lang="hr-HR" sz="2200" dirty="0" err="1"/>
              <a:t>Žućko</a:t>
            </a:r>
            <a:r>
              <a:rPr lang="hr-HR" sz="2200" dirty="0"/>
              <a:t> i </a:t>
            </a:r>
            <a:r>
              <a:rPr lang="hr-HR" sz="2200" dirty="0" err="1"/>
              <a:t>Lubičavko</a:t>
            </a:r>
            <a:r>
              <a:rPr lang="hr-HR" sz="2200" dirty="0"/>
              <a:t>. </a:t>
            </a:r>
            <a:r>
              <a:rPr lang="hr-HR" sz="2200" dirty="0" smtClean="0"/>
              <a:t>Postavili </a:t>
            </a:r>
            <a:r>
              <a:rPr lang="hr-HR" sz="2200" dirty="0"/>
              <a:t>su šatore i napravili </a:t>
            </a:r>
            <a:r>
              <a:rPr lang="hr-HR" sz="2200" dirty="0" smtClean="0"/>
              <a:t>logor u kampu. </a:t>
            </a:r>
            <a:endParaRPr lang="hr-HR" sz="2200" dirty="0"/>
          </a:p>
          <a:p>
            <a:pPr marL="0" indent="0">
              <a:buNone/>
            </a:pPr>
            <a:r>
              <a:rPr lang="hr-HR" sz="2200" dirty="0"/>
              <a:t>Nakon par dana žaba je došla u njihov logor i sve ih pojela. U gradu je ostala samo </a:t>
            </a:r>
            <a:r>
              <a:rPr lang="hr-HR" sz="2200" dirty="0" smtClean="0"/>
              <a:t>Danica. </a:t>
            </a:r>
            <a:r>
              <a:rPr lang="hr-HR" sz="2200" dirty="0"/>
              <a:t>Bojala se jer je mislila da će žaba i nju pojesti. Pitala se gdje su svi otišli. Sakrili su se u kućice. Kad su napokon izašli, vidjeli su da žaba i medvjed nisu opasni. </a:t>
            </a:r>
            <a:r>
              <a:rPr lang="hr-HR" sz="2200" dirty="0" smtClean="0"/>
              <a:t>Svi </a:t>
            </a:r>
            <a:r>
              <a:rPr lang="hr-HR" sz="2200" dirty="0"/>
              <a:t>su se igrali.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12</a:t>
            </a:fld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BF03EB4-94FD-4A6C-B571-DAFE1A3EB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4675" y="4905040"/>
            <a:ext cx="3196883" cy="565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Ivan Tomo Skender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C4332C7-B08F-4467-9CF5-60CCC3B11335}"/>
              </a:ext>
            </a:extLst>
          </p:cNvPr>
          <p:cNvSpPr txBox="1"/>
          <p:nvPr/>
        </p:nvSpPr>
        <p:spPr>
          <a:xfrm>
            <a:off x="7099856" y="7007039"/>
            <a:ext cx="114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2" tooltip="http://www.dedabor.com/biznis/menadzment/koliko-je-donesena-odluka-dobra-za-nas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3" tooltip="https://creativecommons.org/licenses/by-nc-nd/3.0/"/>
              </a:rPr>
              <a:t>CC BY-NC-ND</a:t>
            </a:r>
            <a:endParaRPr lang="hr-HR" sz="90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7987F0C-EEE9-4DE7-A784-DE533737B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46" y="1463137"/>
            <a:ext cx="3854750" cy="31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1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10" y="450327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010" y="980663"/>
            <a:ext cx="6819095" cy="5670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Bio je normalan dan u </a:t>
            </a:r>
            <a:r>
              <a:rPr lang="hr-HR" sz="2200" dirty="0" err="1"/>
              <a:t>SnjegoGradu</a:t>
            </a:r>
            <a:r>
              <a:rPr lang="hr-HR" sz="2200" dirty="0"/>
              <a:t>, a odjednom se </a:t>
            </a:r>
            <a:r>
              <a:rPr lang="hr-HR" sz="2200" dirty="0" err="1"/>
              <a:t>teleportacijom</a:t>
            </a:r>
            <a:r>
              <a:rPr lang="hr-HR" sz="2200" dirty="0"/>
              <a:t> stvorio helikopter koji je htio uništiti cijeli grad. Helikopter je imao atomsku </a:t>
            </a:r>
            <a:r>
              <a:rPr lang="hr-HR" sz="2200" dirty="0" smtClean="0"/>
              <a:t>bombu. Snjegovići </a:t>
            </a:r>
            <a:r>
              <a:rPr lang="hr-HR" sz="2200" dirty="0"/>
              <a:t>nisu znali da je bomba prazna. Bojali su se. Gradonačelnica Danica pozvala je vojsku </a:t>
            </a:r>
            <a:r>
              <a:rPr lang="hr-HR" sz="2200" dirty="0" err="1"/>
              <a:t>snjegotenkova</a:t>
            </a:r>
            <a:r>
              <a:rPr lang="hr-HR" sz="2200" dirty="0"/>
              <a:t>.</a:t>
            </a:r>
          </a:p>
          <a:p>
            <a:pPr marL="0" indent="0">
              <a:buNone/>
            </a:pPr>
            <a:r>
              <a:rPr lang="hr-HR" sz="2200" dirty="0"/>
              <a:t>Vlasnik helikoptera bio je snjegović Henry. </a:t>
            </a:r>
          </a:p>
          <a:p>
            <a:pPr marL="0" indent="0">
              <a:buNone/>
            </a:pPr>
            <a:r>
              <a:rPr lang="hr-HR" sz="2200" dirty="0"/>
              <a:t>Tenkovi su se brzo napunili i bili spremni za borbu. </a:t>
            </a:r>
            <a:r>
              <a:rPr lang="hr-HR" sz="2200" dirty="0" err="1"/>
              <a:t>Henrya</a:t>
            </a:r>
            <a:r>
              <a:rPr lang="hr-HR" sz="2200" dirty="0"/>
              <a:t> nije bilo lako zaustaviti. Gradonačelnica je pozvala FBI. Odjednom je krenuo rat. 10 sekundi poslije </a:t>
            </a:r>
            <a:r>
              <a:rPr lang="hr-HR" sz="2200" dirty="0" smtClean="0"/>
              <a:t>Danica je pitala </a:t>
            </a:r>
            <a:r>
              <a:rPr lang="hr-HR" sz="2200" dirty="0" err="1"/>
              <a:t>Henrya</a:t>
            </a:r>
            <a:r>
              <a:rPr lang="hr-HR" sz="2200" dirty="0"/>
              <a:t> zašto se bori. Rekao je da želi vladati svijetom.</a:t>
            </a:r>
          </a:p>
          <a:p>
            <a:pPr marL="0" indent="0">
              <a:buNone/>
            </a:pPr>
            <a:r>
              <a:rPr lang="hr-HR" sz="2200" dirty="0"/>
              <a:t>Gradonačelnica nije znala da Henry baš nju želi ubiti da može imati više podanika</a:t>
            </a:r>
            <a:r>
              <a:rPr lang="hr-HR" sz="2200" dirty="0" smtClean="0"/>
              <a:t>. U ratu je pobijedila</a:t>
            </a:r>
            <a:r>
              <a:rPr lang="hr-HR" sz="2200" dirty="0"/>
              <a:t>, a Henry se vratio u svoju dimenziju. 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13</a:t>
            </a:fld>
            <a:endParaRPr lang="hr-HR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638CA0FD-00C2-43D1-9AE4-EFC788C31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8079" y="5004260"/>
            <a:ext cx="3008242" cy="50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Luka Sušac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FBA2BF-544D-454F-8DCF-2D33FABE0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49" y="1423270"/>
            <a:ext cx="4108733" cy="32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14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" y="460131"/>
            <a:ext cx="11189338" cy="58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5" y="484397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5834" y="4928533"/>
            <a:ext cx="2743200" cy="541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Jelena Vitko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2</a:t>
            </a:fld>
            <a:endParaRPr lang="hr-HR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24176704-88B2-4F95-8377-6E0FCBD3B8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84" y="1262219"/>
            <a:ext cx="3825941" cy="3321813"/>
          </a:xfr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6F7A350-92EC-4839-B981-BA083E065E09}"/>
              </a:ext>
            </a:extLst>
          </p:cNvPr>
          <p:cNvSpPr txBox="1"/>
          <p:nvPr/>
        </p:nvSpPr>
        <p:spPr>
          <a:xfrm>
            <a:off x="298175" y="1001708"/>
            <a:ext cx="75584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Bio jednom jedan grad po imenu </a:t>
            </a:r>
            <a:r>
              <a:rPr lang="hr-HR" sz="2200" dirty="0" err="1"/>
              <a:t>SnjegoGrad</a:t>
            </a:r>
            <a:r>
              <a:rPr lang="hr-HR" sz="2200" dirty="0"/>
              <a:t>. Bio je šaren i pun mašte. U tom  je gradu bila </a:t>
            </a:r>
            <a:r>
              <a:rPr lang="hr-HR" sz="2200" dirty="0" err="1"/>
              <a:t>snjegonačelnica</a:t>
            </a:r>
            <a:r>
              <a:rPr lang="hr-HR" sz="2200" dirty="0"/>
              <a:t> po imenu Danica. Danica je imala i dva ministra: Crvenku i </a:t>
            </a:r>
            <a:r>
              <a:rPr lang="hr-HR" sz="2200" dirty="0" err="1"/>
              <a:t>Plavka</a:t>
            </a:r>
            <a:r>
              <a:rPr lang="hr-HR" sz="2200" dirty="0"/>
              <a:t>. </a:t>
            </a:r>
          </a:p>
          <a:p>
            <a:r>
              <a:rPr lang="hr-HR" sz="2200" dirty="0"/>
              <a:t>Oni su puno morali raditi. Crvenka </a:t>
            </a:r>
            <a:r>
              <a:rPr lang="hr-HR" sz="2200" dirty="0" smtClean="0"/>
              <a:t>je </a:t>
            </a:r>
            <a:r>
              <a:rPr lang="hr-HR" sz="2200" dirty="0"/>
              <a:t>išla u slastičarnicu kad god bi </a:t>
            </a:r>
            <a:r>
              <a:rPr lang="hr-HR" sz="2200" dirty="0" err="1"/>
              <a:t>snjegonačelnica</a:t>
            </a:r>
            <a:r>
              <a:rPr lang="hr-HR" sz="2200" dirty="0"/>
              <a:t> bila gladna. Stanovnici </a:t>
            </a:r>
            <a:r>
              <a:rPr lang="hr-HR" sz="2200" dirty="0" err="1"/>
              <a:t>SnjegoGrada</a:t>
            </a:r>
            <a:r>
              <a:rPr lang="hr-HR" sz="2200" dirty="0"/>
              <a:t> imali su </a:t>
            </a:r>
            <a:r>
              <a:rPr lang="hr-HR" sz="2200" dirty="0" err="1" smtClean="0"/>
              <a:t>snjegomobile</a:t>
            </a:r>
            <a:r>
              <a:rPr lang="hr-HR" sz="2200" dirty="0" smtClean="0"/>
              <a:t>.</a:t>
            </a:r>
            <a:endParaRPr lang="hr-HR" sz="2200" dirty="0"/>
          </a:p>
          <a:p>
            <a:r>
              <a:rPr lang="hr-HR" sz="2200" dirty="0" err="1"/>
              <a:t>SnjegoGrad</a:t>
            </a:r>
            <a:r>
              <a:rPr lang="hr-HR" sz="2200" dirty="0"/>
              <a:t> je imao i svog ljubimca: mačku </a:t>
            </a:r>
            <a:r>
              <a:rPr lang="hr-HR" sz="2200" dirty="0" err="1"/>
              <a:t>Sivku</a:t>
            </a:r>
            <a:r>
              <a:rPr lang="hr-HR" sz="2200" dirty="0"/>
              <a:t>. Mačka </a:t>
            </a:r>
            <a:r>
              <a:rPr lang="hr-HR" sz="2200" dirty="0" err="1"/>
              <a:t>Sivka</a:t>
            </a:r>
            <a:r>
              <a:rPr lang="hr-HR" sz="2200" dirty="0"/>
              <a:t> bila je zadužena za zabavu kada bi neki stanovnik </a:t>
            </a:r>
            <a:r>
              <a:rPr lang="hr-HR" sz="2200" dirty="0" err="1"/>
              <a:t>SnjegoGrada</a:t>
            </a:r>
            <a:r>
              <a:rPr lang="hr-HR" sz="2200" dirty="0"/>
              <a:t> bio tužan ili povrijeđen.</a:t>
            </a:r>
          </a:p>
          <a:p>
            <a:r>
              <a:rPr lang="hr-HR" sz="2200" dirty="0" err="1"/>
              <a:t>Snjegonačelnica</a:t>
            </a:r>
            <a:r>
              <a:rPr lang="hr-HR" sz="2200" dirty="0"/>
              <a:t> Danica je primijetila da nijedan stanovnik nema metlu. Tada se jako razočarala. Svi snjegovići morali su naći metle i urediti stan. Svatko od njih pronašao je svoju metlu i stavio je u neki dio kućice.</a:t>
            </a:r>
          </a:p>
          <a:p>
            <a:r>
              <a:rPr lang="hr-HR" sz="2200" dirty="0"/>
              <a:t>Snjegović koji nije obavio zadatak, mora pisati </a:t>
            </a:r>
            <a:r>
              <a:rPr lang="hr-HR" sz="2200" dirty="0" err="1"/>
              <a:t>snjegozadaću</a:t>
            </a:r>
            <a:r>
              <a:rPr lang="hr-HR" sz="2200" dirty="0"/>
              <a:t> bez pomoći. To im se nije dopalo. Radije bi se igrali i sanjkali. </a:t>
            </a:r>
          </a:p>
        </p:txBody>
      </p:sp>
    </p:spTree>
    <p:extLst>
      <p:ext uri="{BB962C8B-B14F-4D97-AF65-F5344CB8AC3E}">
        <p14:creationId xmlns:p14="http://schemas.microsoft.com/office/powerpoint/2010/main" val="91289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03" y="533776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681" y="1152937"/>
            <a:ext cx="6953977" cy="52759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Jednog dana u </a:t>
            </a:r>
            <a:r>
              <a:rPr lang="hr-HR" dirty="0" err="1"/>
              <a:t>SnjegoGrad</a:t>
            </a:r>
            <a:r>
              <a:rPr lang="hr-HR" dirty="0"/>
              <a:t> je došao novi snjegović. Nije znao ništa o gradu. </a:t>
            </a:r>
            <a:r>
              <a:rPr lang="hr-HR" dirty="0" smtClean="0"/>
              <a:t>Gradonačelnica </a:t>
            </a:r>
            <a:r>
              <a:rPr lang="hr-HR" dirty="0"/>
              <a:t>mu je rekla - dobro došli. </a:t>
            </a:r>
          </a:p>
          <a:p>
            <a:pPr marL="0" indent="0">
              <a:buNone/>
            </a:pPr>
            <a:r>
              <a:rPr lang="hr-HR" dirty="0"/>
              <a:t>Snjegović se čudio jer je vidio jako veliki grad. Mali stanovnik </a:t>
            </a:r>
            <a:r>
              <a:rPr lang="hr-HR" dirty="0" err="1"/>
              <a:t>SnjegoGrada</a:t>
            </a:r>
            <a:r>
              <a:rPr lang="hr-HR" dirty="0"/>
              <a:t> pitao je - jesi li ti novi stanovnik našeg grada?</a:t>
            </a:r>
          </a:p>
          <a:p>
            <a:pPr marL="0" indent="0">
              <a:buNone/>
            </a:pPr>
            <a:r>
              <a:rPr lang="hr-HR" dirty="0"/>
              <a:t>Snjegović je rekao da je došao na odmor. </a:t>
            </a:r>
          </a:p>
          <a:p>
            <a:pPr marL="0" indent="0">
              <a:buNone/>
            </a:pPr>
            <a:r>
              <a:rPr lang="hr-HR" dirty="0" smtClean="0"/>
              <a:t>Danica mu je ponudila dvije </a:t>
            </a:r>
            <a:r>
              <a:rPr lang="hr-HR" dirty="0"/>
              <a:t>kuće. Mogao je izabrati koju želi. Htio je zelenu. </a:t>
            </a:r>
          </a:p>
          <a:p>
            <a:pPr marL="0" indent="0">
              <a:buNone/>
            </a:pPr>
            <a:r>
              <a:rPr lang="hr-HR" dirty="0"/>
              <a:t>Na kraju odmora pitao je gradonačelnicu može li kupiti zelenu kuću. Danica mu je dozvolila da ostane koliko god želi. I tako snjegović ostane. </a:t>
            </a:r>
          </a:p>
          <a:p>
            <a:pPr marL="0" indent="0">
              <a:buNone/>
            </a:pPr>
            <a:r>
              <a:rPr lang="hr-HR" dirty="0"/>
              <a:t>Pozvao je </a:t>
            </a:r>
            <a:r>
              <a:rPr lang="hr-HR" dirty="0" smtClean="0"/>
              <a:t>prijatelje </a:t>
            </a:r>
            <a:r>
              <a:rPr lang="hr-HR" dirty="0"/>
              <a:t>da ga  posjete. I prijatelji su odlučili ostati u </a:t>
            </a:r>
            <a:r>
              <a:rPr lang="hr-HR" dirty="0" err="1"/>
              <a:t>SnjegoGradu</a:t>
            </a:r>
            <a:r>
              <a:rPr lang="hr-HR" dirty="0"/>
              <a:t>. Svaki dan su se dobro zabavljali, tako da nisu mogli prestati. Nisu više htjeli otići. Zbog toga su morali naći posao u </a:t>
            </a:r>
            <a:r>
              <a:rPr lang="hr-HR" dirty="0" err="1"/>
              <a:t>SnjegoGradu</a:t>
            </a:r>
            <a:r>
              <a:rPr lang="hr-HR" dirty="0"/>
              <a:t>. Snjegovići su uživali kao nikada.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3</a:t>
            </a:fld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7835D0D-E807-4DF1-B4DD-B772008192F3}"/>
              </a:ext>
            </a:extLst>
          </p:cNvPr>
          <p:cNvSpPr txBox="1"/>
          <p:nvPr/>
        </p:nvSpPr>
        <p:spPr>
          <a:xfrm>
            <a:off x="8455585" y="4798421"/>
            <a:ext cx="289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Niko </a:t>
            </a:r>
            <a:r>
              <a:rPr lang="hr-HR" sz="2400" dirty="0" err="1"/>
              <a:t>Cicvarić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2"/>
          <a:stretch/>
        </p:blipFill>
        <p:spPr>
          <a:xfrm>
            <a:off x="7840235" y="1152938"/>
            <a:ext cx="3702757" cy="31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7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04" y="376469"/>
            <a:ext cx="10058400" cy="371796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13" y="878569"/>
            <a:ext cx="7368976" cy="5630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 err="1"/>
              <a:t>Snjegonačelnica</a:t>
            </a:r>
            <a:r>
              <a:rPr lang="hr-HR" sz="2200" dirty="0"/>
              <a:t> Danica šetala je po </a:t>
            </a:r>
            <a:r>
              <a:rPr lang="hr-HR" sz="2200" dirty="0" err="1"/>
              <a:t>SnjegoGradu</a:t>
            </a:r>
            <a:r>
              <a:rPr lang="hr-HR" sz="2200" dirty="0"/>
              <a:t> i ugledala na nebu letećeg snjegovića. Zvao se šareni propeler i nikako nije mogao prestati letjeti. </a:t>
            </a:r>
          </a:p>
          <a:p>
            <a:pPr marL="0" indent="0">
              <a:buNone/>
            </a:pPr>
            <a:r>
              <a:rPr lang="hr-HR" sz="2200" dirty="0" err="1"/>
              <a:t>Snjegomama</a:t>
            </a:r>
            <a:r>
              <a:rPr lang="hr-HR" sz="2200" dirty="0"/>
              <a:t> Danica je bila jako vesela jer imali su novog stanovnika. Pozvala je sve ostale da upoznaju novog člana. </a:t>
            </a:r>
          </a:p>
          <a:p>
            <a:pPr marL="0" indent="0">
              <a:buNone/>
            </a:pPr>
            <a:r>
              <a:rPr lang="hr-HR" sz="2200" dirty="0"/>
              <a:t>Prva na redu bila je ministrica Crvenka. A nakon nje Zelenko. Nakon upoznavanja došao je red i na ručak. Šareni propeler je sve pojeo i Danica ga je nagradila tako da mu je naredila da sutra ne radi. To je značilo da može cijeli dan odmarati. </a:t>
            </a:r>
          </a:p>
          <a:p>
            <a:pPr marL="0" indent="0">
              <a:buNone/>
            </a:pPr>
            <a:r>
              <a:rPr lang="hr-HR" sz="2200" dirty="0"/>
              <a:t>Šareni propeler je odmarao i ljenčario dok su svi ostali radili. Svi su bili ljubomorni. Ali </a:t>
            </a:r>
            <a:r>
              <a:rPr lang="hr-HR" sz="2200" dirty="0" smtClean="0"/>
              <a:t>načelnica </a:t>
            </a:r>
            <a:r>
              <a:rPr lang="hr-HR" sz="2200" dirty="0"/>
              <a:t>ih nije slušala. Bili su jako ljuti na Danicu zbog takve odluke. Baš zato sami su ga htjeli naučiti lekciju: kad netko radi, svi moraju raditi. On je mislio da je najbolji od svih, ali nije znao što mu se sprema. </a:t>
            </a:r>
          </a:p>
          <a:p>
            <a:pPr marL="0" indent="0">
              <a:buNone/>
            </a:pPr>
            <a:r>
              <a:rPr lang="hr-HR" sz="2200" dirty="0"/>
              <a:t>Kada su snjegovići ušli u njegovu kućicu da mu to kažu, on je  pozvao </a:t>
            </a:r>
            <a:r>
              <a:rPr lang="hr-HR" sz="2200" dirty="0" smtClean="0"/>
              <a:t>Danicu </a:t>
            </a:r>
            <a:r>
              <a:rPr lang="hr-HR" sz="2200" dirty="0"/>
              <a:t>u pomoć. Htio je da ih otjera.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4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2A7EE88-20D8-4455-9CD1-B60003683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1621" y="5284730"/>
            <a:ext cx="3621157" cy="58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Lara Juren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1" b="45785"/>
          <a:stretch/>
        </p:blipFill>
        <p:spPr>
          <a:xfrm>
            <a:off x="7886699" y="988724"/>
            <a:ext cx="3993437" cy="37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38" y="371162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946" y="824353"/>
            <a:ext cx="7279107" cy="5714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Bio je divan dan sve dok nije došla velika ogromna crna kocka sa zelenim crtama, velika žaba. A na žabi je sjedio jako ljuti </a:t>
            </a:r>
            <a:r>
              <a:rPr lang="hr-HR" sz="2200" dirty="0" err="1"/>
              <a:t>Žućko</a:t>
            </a:r>
            <a:r>
              <a:rPr lang="hr-HR" sz="2200" dirty="0"/>
              <a:t>. Ljutio se zato što gradonačelnica želi da sve  bude ljubičasto. Zato je njegova velika žaba pojela gradonačelnicu.  </a:t>
            </a:r>
          </a:p>
          <a:p>
            <a:pPr marL="0" indent="0">
              <a:buNone/>
            </a:pPr>
            <a:r>
              <a:rPr lang="hr-HR" sz="2200" dirty="0" err="1"/>
              <a:t>Žućko</a:t>
            </a:r>
            <a:r>
              <a:rPr lang="hr-HR" sz="2200" dirty="0"/>
              <a:t> je napokon bio sretan. Čak je postao i novi gradonačelnik. Sve se promijenilo. No, nakon par dana </a:t>
            </a:r>
            <a:r>
              <a:rPr lang="hr-HR" sz="2200" dirty="0" err="1"/>
              <a:t>Žućku</a:t>
            </a:r>
            <a:r>
              <a:rPr lang="hr-HR" sz="2200" dirty="0"/>
              <a:t> je ipak bilo žao </a:t>
            </a:r>
            <a:r>
              <a:rPr lang="hr-HR" sz="2200" dirty="0" smtClean="0"/>
              <a:t>gradonačelnice </a:t>
            </a:r>
            <a:r>
              <a:rPr lang="hr-HR" sz="2200" dirty="0"/>
              <a:t>pa je naredio žabi da je ispljune. Tako je i bilo. Sad je i Danica bila ljuta, ali su svi opet živjeli zajedno. </a:t>
            </a:r>
          </a:p>
          <a:p>
            <a:pPr marL="0" indent="0">
              <a:buNone/>
            </a:pPr>
            <a:r>
              <a:rPr lang="hr-HR" sz="2200" dirty="0"/>
              <a:t>Žaba je snjegovićima postala novi ljubimac. Naučili su je da bude dobra i pomaže drugima. Napravili su joj čak i kučicu i obojali je žuto. I drugima se žuta kućica jako svidjela. </a:t>
            </a:r>
          </a:p>
          <a:p>
            <a:pPr marL="0" indent="0">
              <a:buNone/>
            </a:pPr>
            <a:r>
              <a:rPr lang="hr-HR" sz="2200" dirty="0"/>
              <a:t>U proljeće, pojavili su se mali šareni kukci, ali vrijedna žaba je sve to riješila. Pojela ih je. Žaba je dobila djecu koja su bila veća od </a:t>
            </a:r>
            <a:r>
              <a:rPr lang="hr-HR" sz="2200" dirty="0" err="1"/>
              <a:t>Žućka</a:t>
            </a:r>
            <a:r>
              <a:rPr lang="hr-HR" sz="2200" dirty="0"/>
              <a:t>. 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5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1F907DF-4AF9-45B3-BAF7-B9D19ED7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8406" y="6103833"/>
            <a:ext cx="2906247" cy="50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Toma Kos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7" y="660243"/>
            <a:ext cx="4108784" cy="262723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7" y="3253564"/>
            <a:ext cx="4108784" cy="26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3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04" y="465155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129" y="915163"/>
            <a:ext cx="7085624" cy="5697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/>
              <a:t>U </a:t>
            </a:r>
            <a:r>
              <a:rPr lang="hr-HR" sz="2200" dirty="0" err="1"/>
              <a:t>SnjegoGradu</a:t>
            </a:r>
            <a:r>
              <a:rPr lang="hr-HR" sz="2200" dirty="0"/>
              <a:t> </a:t>
            </a:r>
            <a:r>
              <a:rPr lang="hr-HR" sz="2200" dirty="0" smtClean="0"/>
              <a:t>bilo </a:t>
            </a:r>
            <a:r>
              <a:rPr lang="hr-HR" sz="2200" dirty="0"/>
              <a:t>je puno djece i velika galama. Cijeli </a:t>
            </a:r>
            <a:r>
              <a:rPr lang="hr-HR" sz="2200" dirty="0" err="1"/>
              <a:t>SnijegoGrad</a:t>
            </a:r>
            <a:r>
              <a:rPr lang="hr-HR" sz="2200" dirty="0"/>
              <a:t> je bio </a:t>
            </a:r>
            <a:r>
              <a:rPr lang="hr-HR" sz="2200" dirty="0" smtClean="0"/>
              <a:t>pun malih snjegovića. </a:t>
            </a:r>
            <a:r>
              <a:rPr lang="hr-HR" sz="2200" dirty="0"/>
              <a:t>Djeca su sve uništila. Bili su jako znatiželjni i sve su kuće istražili. </a:t>
            </a:r>
            <a:r>
              <a:rPr lang="hr-HR" sz="2200" dirty="0" err="1"/>
              <a:t>Plavko</a:t>
            </a:r>
            <a:r>
              <a:rPr lang="hr-HR" sz="2200" dirty="0"/>
              <a:t> je sve </a:t>
            </a:r>
            <a:r>
              <a:rPr lang="hr-HR" sz="2200" dirty="0" smtClean="0"/>
              <a:t>rekao </a:t>
            </a:r>
            <a:r>
              <a:rPr lang="hr-HR" sz="2200" dirty="0"/>
              <a:t>gradonačelnici. Svakom djetetu dala je kaznu. Jedan je morao biti samo u kući. Drugi je morao biti sluga i sve raditi. A treći je morao čistiti. </a:t>
            </a:r>
          </a:p>
          <a:p>
            <a:pPr marL="0" indent="0">
              <a:buNone/>
            </a:pPr>
            <a:r>
              <a:rPr lang="hr-HR" sz="2200" dirty="0"/>
              <a:t>Djeca su odlučila otići u </a:t>
            </a:r>
            <a:r>
              <a:rPr lang="hr-HR" sz="2200" dirty="0" err="1"/>
              <a:t>MaštoGrad</a:t>
            </a:r>
            <a:r>
              <a:rPr lang="hr-HR" sz="2200" dirty="0"/>
              <a:t> i tamo živjeti u drvenoj kući na drvetu. Kuhali su juhu od snijega i piletinu. Istraživali su </a:t>
            </a:r>
            <a:r>
              <a:rPr lang="hr-HR" sz="2200" dirty="0" err="1"/>
              <a:t>Maštograd</a:t>
            </a:r>
            <a:r>
              <a:rPr lang="hr-HR" sz="2200" dirty="0"/>
              <a:t>. Skoro ih je pojeo Tik Tak krokodil i od njega su pobjegli. Kad ih je napao kapetan Kuka odlučili su otići u </a:t>
            </a:r>
            <a:r>
              <a:rPr lang="hr-HR" sz="2200" dirty="0" err="1"/>
              <a:t>DivoGrad</a:t>
            </a:r>
            <a:r>
              <a:rPr lang="hr-HR" sz="2200" dirty="0"/>
              <a:t>.  U </a:t>
            </a:r>
            <a:r>
              <a:rPr lang="hr-HR" sz="2200" dirty="0" err="1"/>
              <a:t>DivoGradu</a:t>
            </a:r>
            <a:r>
              <a:rPr lang="hr-HR" sz="2200" dirty="0"/>
              <a:t> živjeli su div Ivo pod nadimkom Pivo i div </a:t>
            </a:r>
            <a:r>
              <a:rPr lang="hr-HR" sz="2200" dirty="0" err="1"/>
              <a:t>Joža</a:t>
            </a:r>
            <a:r>
              <a:rPr lang="hr-HR" sz="2200" dirty="0"/>
              <a:t> pod nadimkom Koža. Djeca su napravila kuću u zemlji. Istraživali su </a:t>
            </a:r>
            <a:r>
              <a:rPr lang="hr-HR" sz="2200" dirty="0" err="1"/>
              <a:t>DivoGrad</a:t>
            </a:r>
            <a:r>
              <a:rPr lang="hr-HR" sz="2200" dirty="0"/>
              <a:t> i skoro su ih napali divovi i </a:t>
            </a:r>
            <a:r>
              <a:rPr lang="hr-HR" sz="2200" dirty="0" err="1"/>
              <a:t>dinosauri</a:t>
            </a:r>
            <a:r>
              <a:rPr lang="hr-HR" sz="2200" dirty="0"/>
              <a:t>. Pripitomili su </a:t>
            </a:r>
            <a:r>
              <a:rPr lang="hr-HR" sz="2200" dirty="0" err="1"/>
              <a:t>dinosaura</a:t>
            </a:r>
            <a:r>
              <a:rPr lang="hr-HR" sz="2200" dirty="0"/>
              <a:t> Mirka. Mirko je mogao letjeti pa su djeca letjela na njegovim leđima. Letjeli su natrag u </a:t>
            </a:r>
            <a:r>
              <a:rPr lang="hr-HR" sz="2200" dirty="0" err="1"/>
              <a:t>SnjegoGrad</a:t>
            </a:r>
            <a:r>
              <a:rPr lang="hr-HR" sz="2200" dirty="0"/>
              <a:t> da vide što ima tamo novoga.     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6</a:t>
            </a:fld>
            <a:endParaRPr lang="hr-HR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768ADAF2-D29E-4FEA-84E1-5C6FA1834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948" y="4804475"/>
            <a:ext cx="2743200" cy="534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Luka </a:t>
            </a:r>
            <a:r>
              <a:rPr lang="hr-HR" sz="2400" dirty="0" err="1"/>
              <a:t>Matijaščić</a:t>
            </a: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>
          <a:xfrm>
            <a:off x="7679732" y="1089393"/>
            <a:ext cx="3879633" cy="35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70" y="539195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170" y="999312"/>
            <a:ext cx="6557926" cy="55605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Jednog sunčanog dana u </a:t>
            </a:r>
            <a:r>
              <a:rPr lang="hr-HR" dirty="0" err="1"/>
              <a:t>Snjegogradu</a:t>
            </a:r>
            <a:r>
              <a:rPr lang="hr-HR" dirty="0"/>
              <a:t> </a:t>
            </a:r>
            <a:r>
              <a:rPr lang="hr-HR" dirty="0" smtClean="0"/>
              <a:t>Danica je razmišljala kako </a:t>
            </a:r>
            <a:r>
              <a:rPr lang="hr-HR" dirty="0"/>
              <a:t>prirediti zabavu za </a:t>
            </a:r>
            <a:r>
              <a:rPr lang="hr-HR" dirty="0" smtClean="0"/>
              <a:t>snjegoviće.  </a:t>
            </a:r>
            <a:r>
              <a:rPr lang="hr-HR" dirty="0"/>
              <a:t>Pogledala je u ormar i shvatila da nema prikladnu haljinu. </a:t>
            </a:r>
          </a:p>
          <a:p>
            <a:pPr marL="0" indent="0">
              <a:buNone/>
            </a:pPr>
            <a:r>
              <a:rPr lang="hr-HR" dirty="0"/>
              <a:t>Pozvala je </a:t>
            </a:r>
            <a:r>
              <a:rPr lang="hr-HR" dirty="0" err="1"/>
              <a:t>Plavka</a:t>
            </a:r>
            <a:r>
              <a:rPr lang="hr-HR" dirty="0"/>
              <a:t> i Crvenku i rekla im </a:t>
            </a:r>
            <a:r>
              <a:rPr lang="hr-HR" dirty="0" smtClean="0"/>
              <a:t>da joj </a:t>
            </a:r>
            <a:r>
              <a:rPr lang="hr-HR" dirty="0"/>
              <a:t>kupe </a:t>
            </a:r>
            <a:r>
              <a:rPr lang="hr-HR" dirty="0" smtClean="0"/>
              <a:t> </a:t>
            </a:r>
            <a:r>
              <a:rPr lang="hr-HR" dirty="0"/>
              <a:t>ljubičastu haljinu. Krenuli su u </a:t>
            </a:r>
            <a:r>
              <a:rPr lang="hr-HR" dirty="0" err="1"/>
              <a:t>snjegodućan</a:t>
            </a:r>
            <a:r>
              <a:rPr lang="hr-HR" dirty="0"/>
              <a:t> u </a:t>
            </a:r>
            <a:r>
              <a:rPr lang="hr-HR" dirty="0" smtClean="0"/>
              <a:t>potragu. Tražili </a:t>
            </a:r>
            <a:r>
              <a:rPr lang="hr-HR" dirty="0"/>
              <a:t>su i tražili, ali haljinu nisu našli. Vratili su se do gradonačelnice i rekli joj da nema haljine kakvu bi htjela.</a:t>
            </a:r>
          </a:p>
          <a:p>
            <a:pPr marL="0" indent="0">
              <a:buNone/>
            </a:pPr>
            <a:r>
              <a:rPr lang="hr-HR" dirty="0"/>
              <a:t>Danica je morala zvati krojačicu koja će je sašiti. Krojačica je rekla da će se potruditi napraviti što ljepšu haljinu, </a:t>
            </a:r>
            <a:r>
              <a:rPr lang="hr-HR" dirty="0" smtClean="0"/>
              <a:t>ali </a:t>
            </a:r>
            <a:r>
              <a:rPr lang="hr-HR" dirty="0"/>
              <a:t>gradonačelnici mora uzeti mjere. </a:t>
            </a:r>
          </a:p>
          <a:p>
            <a:pPr marL="0" indent="0">
              <a:buNone/>
            </a:pPr>
            <a:r>
              <a:rPr lang="hr-HR" dirty="0"/>
              <a:t>Dva tjedna kasnije krojačica je donijela gotovu ljubičastu haljinu. Gradonačelnica je bila jako </a:t>
            </a:r>
            <a:r>
              <a:rPr lang="hr-HR" dirty="0" smtClean="0"/>
              <a:t>vesela. </a:t>
            </a:r>
            <a:r>
              <a:rPr lang="hr-HR" dirty="0"/>
              <a:t>T</a:t>
            </a:r>
            <a:r>
              <a:rPr lang="hr-HR" dirty="0" smtClean="0"/>
              <a:t>o </a:t>
            </a:r>
            <a:r>
              <a:rPr lang="hr-HR" dirty="0"/>
              <a:t>je bila najljepša haljina koju je u životu vidjela.  Rekla je poštaru Zelenku da svima uruči pozivnicu za zabavu. Svi su bili pozvani</a:t>
            </a:r>
            <a:r>
              <a:rPr lang="hr-HR" dirty="0" smtClean="0"/>
              <a:t>. Crvenka </a:t>
            </a:r>
            <a:r>
              <a:rPr lang="hr-HR" dirty="0"/>
              <a:t>i </a:t>
            </a:r>
            <a:r>
              <a:rPr lang="hr-HR" dirty="0" err="1"/>
              <a:t>Plavko</a:t>
            </a:r>
            <a:r>
              <a:rPr lang="hr-HR" dirty="0"/>
              <a:t> sve su pripremili. Zabava je bila odlična.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Svi </a:t>
            </a:r>
            <a:r>
              <a:rPr lang="hr-HR" dirty="0"/>
              <a:t>su se dobro proveli, a najviše  gradonačelnica Danica.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7</a:t>
            </a:fld>
            <a:endParaRPr lang="hr-HR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099E4ED1-9262-492B-965A-FA179AFE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4435" y="5047956"/>
            <a:ext cx="3369365" cy="365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Marta </a:t>
            </a:r>
            <a:r>
              <a:rPr lang="hr-HR" sz="2400" dirty="0" err="1"/>
              <a:t>Matijaščić</a:t>
            </a:r>
            <a:endParaRPr lang="hr-HR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CBB6901-2222-475C-8898-6A0EBEDE0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3" b="37354"/>
          <a:stretch/>
        </p:blipFill>
        <p:spPr>
          <a:xfrm>
            <a:off x="7303732" y="1146218"/>
            <a:ext cx="4236763" cy="34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6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13" y="428071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513" y="1051226"/>
            <a:ext cx="6792592" cy="5482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/>
              <a:t>U Snjegogradu </a:t>
            </a:r>
            <a:r>
              <a:rPr lang="hr-HR" sz="2200" dirty="0" err="1"/>
              <a:t>Joža</a:t>
            </a:r>
            <a:r>
              <a:rPr lang="hr-HR" sz="2200" dirty="0"/>
              <a:t> je učio igrati nogomet. BAM BUM BOOOM ZOOM! Bio je jako jako dobar nogometaš. GOOOOOOOOOOOOOOOOL. I </a:t>
            </a:r>
            <a:r>
              <a:rPr lang="hr-HR" sz="2200" dirty="0" smtClean="0"/>
              <a:t>opet, </a:t>
            </a:r>
            <a:r>
              <a:rPr lang="hr-HR" sz="2200" dirty="0"/>
              <a:t>i </a:t>
            </a:r>
            <a:r>
              <a:rPr lang="hr-HR" sz="2200" dirty="0" smtClean="0"/>
              <a:t>opet, </a:t>
            </a:r>
            <a:r>
              <a:rPr lang="hr-HR" sz="2200" dirty="0"/>
              <a:t>i opet. Bio je marljiv. Svaki dan u 6:00 sati išao je na igralište i trenirao. </a:t>
            </a:r>
          </a:p>
          <a:p>
            <a:pPr marL="0" indent="0">
              <a:buNone/>
            </a:pPr>
            <a:r>
              <a:rPr lang="hr-HR" sz="2200" dirty="0"/>
              <a:t>Malo kasnije došao je i prijatelj Marko. On je bio izvrstan golman. </a:t>
            </a:r>
            <a:r>
              <a:rPr lang="hr-HR" sz="2200" dirty="0" err="1"/>
              <a:t>Joža</a:t>
            </a:r>
            <a:r>
              <a:rPr lang="hr-HR" sz="2200" dirty="0"/>
              <a:t> je pucao, a Marko sve obranio. Vidimo se sutra u 11 , rekao je </a:t>
            </a:r>
            <a:r>
              <a:rPr lang="hr-HR" sz="2200" dirty="0" err="1"/>
              <a:t>Joža</a:t>
            </a:r>
            <a:r>
              <a:rPr lang="hr-HR" sz="2200" dirty="0"/>
              <a:t>, uzeo loptu i otišao kući. </a:t>
            </a:r>
          </a:p>
          <a:p>
            <a:pPr marL="0" indent="0">
              <a:buNone/>
            </a:pPr>
            <a:r>
              <a:rPr lang="hr-HR" sz="2200" dirty="0"/>
              <a:t>Nakon toga zajedno su igrali igrice. Bilo im je jako lijepo i zabavno. Poslije </a:t>
            </a:r>
            <a:r>
              <a:rPr lang="hr-HR" sz="2200" dirty="0" smtClean="0"/>
              <a:t>su </a:t>
            </a:r>
            <a:r>
              <a:rPr lang="hr-HR" sz="2200" dirty="0"/>
              <a:t>gledali utakmicu Dinama na televiziji. Dinamo je pobijedio, a </a:t>
            </a:r>
            <a:r>
              <a:rPr lang="hr-HR" sz="2200" dirty="0" err="1"/>
              <a:t>Joža</a:t>
            </a:r>
            <a:r>
              <a:rPr lang="hr-HR" sz="2200" dirty="0"/>
              <a:t> je bio toliko sretan da je loptom razbio prozor. YESSSSSSSSSS. Vikao je </a:t>
            </a:r>
            <a:r>
              <a:rPr lang="hr-HR" sz="2200" dirty="0" err="1"/>
              <a:t>Joža</a:t>
            </a:r>
            <a:r>
              <a:rPr lang="hr-HR" sz="2200" dirty="0"/>
              <a:t> u sav glas. Dinamo je najbolji. </a:t>
            </a:r>
          </a:p>
          <a:p>
            <a:pPr marL="0" indent="0">
              <a:buNone/>
            </a:pPr>
            <a:r>
              <a:rPr lang="hr-HR" sz="2200" dirty="0"/>
              <a:t>Marko i </a:t>
            </a:r>
            <a:r>
              <a:rPr lang="hr-HR" sz="2200" dirty="0" err="1"/>
              <a:t>Joža</a:t>
            </a:r>
            <a:r>
              <a:rPr lang="hr-HR" sz="2200" dirty="0"/>
              <a:t> upisali su se u nogometni klub Bregana i bili sretni. Mogli su igrati nogomet do mile volje.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8</a:t>
            </a:fld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21873CD9-E58B-4935-AFD6-1DCFEEE3B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3738" y="5337607"/>
            <a:ext cx="3241725" cy="558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err="1"/>
              <a:t>Arian</a:t>
            </a:r>
            <a:r>
              <a:rPr lang="hr-HR" sz="2400" dirty="0"/>
              <a:t> </a:t>
            </a:r>
            <a:r>
              <a:rPr lang="hr-HR" sz="2400" dirty="0" err="1"/>
              <a:t>Murić</a:t>
            </a:r>
            <a:endParaRPr lang="hr-HR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E375676-7548-4D60-B045-C1568FE64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95" y="1429100"/>
            <a:ext cx="3811376" cy="35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9" y="480441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Zabava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78" y="1051225"/>
            <a:ext cx="7000547" cy="5487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/>
              <a:t>Gradonačelnica je bila jako zahtjevna. Snjegovići su morali prefarbati sve kuće u ljubičastu boju, a aute u plavu. </a:t>
            </a:r>
          </a:p>
          <a:p>
            <a:pPr marL="0" indent="0">
              <a:buNone/>
            </a:pPr>
            <a:r>
              <a:rPr lang="hr-HR" sz="2400" dirty="0"/>
              <a:t>Gradonačelnica je rekla: prestanite se žaliti. Naredila je Crvenki da </a:t>
            </a:r>
            <a:r>
              <a:rPr lang="hr-HR" sz="2400" dirty="0" smtClean="0"/>
              <a:t>sve </a:t>
            </a:r>
            <a:r>
              <a:rPr lang="hr-HR" sz="2400" dirty="0"/>
              <a:t>stanovnike </a:t>
            </a:r>
            <a:r>
              <a:rPr lang="hr-HR" sz="2400" dirty="0" smtClean="0"/>
              <a:t>počasti ručkom</a:t>
            </a:r>
            <a:r>
              <a:rPr lang="hr-HR" sz="2400" dirty="0"/>
              <a:t>. </a:t>
            </a:r>
            <a:r>
              <a:rPr lang="hr-HR" sz="2400" dirty="0" err="1"/>
              <a:t>Plavko</a:t>
            </a:r>
            <a:r>
              <a:rPr lang="hr-HR" sz="2400" dirty="0"/>
              <a:t> je morao organizirati proslavu. Za vrijeme proslave iz grma je iskočila vještica. Vještica s divovskom žabom im se smijala i rugala. </a:t>
            </a:r>
            <a:r>
              <a:rPr lang="hr-HR" sz="2400" dirty="0" smtClean="0"/>
              <a:t>Začarala </a:t>
            </a:r>
            <a:r>
              <a:rPr lang="hr-HR" sz="2400" dirty="0"/>
              <a:t>je deset snjegovića u žabe. </a:t>
            </a:r>
          </a:p>
          <a:p>
            <a:pPr marL="0" indent="0">
              <a:buNone/>
            </a:pPr>
            <a:r>
              <a:rPr lang="hr-HR" sz="2400" dirty="0" smtClean="0"/>
              <a:t>Danica </a:t>
            </a:r>
            <a:r>
              <a:rPr lang="hr-HR" sz="2400" dirty="0"/>
              <a:t>je pobjegla, a Crvenka i </a:t>
            </a:r>
            <a:r>
              <a:rPr lang="hr-HR" sz="2400" dirty="0" err="1"/>
              <a:t>Plavko</a:t>
            </a:r>
            <a:r>
              <a:rPr lang="hr-HR" sz="2400" dirty="0"/>
              <a:t> su to trebali riješiti. Sakrili su se i smišljali </a:t>
            </a:r>
            <a:r>
              <a:rPr lang="hr-HR" sz="2400" dirty="0" err="1"/>
              <a:t>snjegoplan</a:t>
            </a:r>
            <a:r>
              <a:rPr lang="hr-HR" sz="2400" dirty="0"/>
              <a:t>. </a:t>
            </a:r>
            <a:r>
              <a:rPr lang="hr-HR" sz="2400" dirty="0" smtClean="0"/>
              <a:t>Smislili </a:t>
            </a:r>
            <a:r>
              <a:rPr lang="hr-HR" sz="2400" dirty="0"/>
              <a:t>su zamku. Uzeli su svoje metle, ali nisu znali da su im metle čarobne. </a:t>
            </a:r>
            <a:r>
              <a:rPr lang="hr-HR" sz="2400" dirty="0" smtClean="0"/>
              <a:t>Metle su mogle sve riješiti.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Vještica je napala grad jer je ona nekoć bila gradonačelnica. Jedva je čekala da baš </a:t>
            </a:r>
            <a:r>
              <a:rPr lang="hr-HR" sz="2400" dirty="0" err="1"/>
              <a:t>snjegonačelnicu</a:t>
            </a:r>
            <a:r>
              <a:rPr lang="hr-HR" sz="2400" dirty="0"/>
              <a:t> pretvori u žabu. Ministri su svojim čarobnim metlama </a:t>
            </a:r>
            <a:r>
              <a:rPr lang="hr-HR" sz="2400" dirty="0" err="1" smtClean="0"/>
              <a:t>odčarali</a:t>
            </a:r>
            <a:r>
              <a:rPr lang="hr-HR" sz="2400" dirty="0" smtClean="0"/>
              <a:t> </a:t>
            </a:r>
            <a:r>
              <a:rPr lang="hr-HR" sz="2400" dirty="0"/>
              <a:t>sve snjegoviće osim Danice. A vještica je pobjegla.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9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CCF8FBC-C021-44C5-9740-8992538DE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7402" y="4866448"/>
            <a:ext cx="3352800" cy="8643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/>
              <a:t>Matej </a:t>
            </a:r>
            <a:r>
              <a:rPr lang="hr-HR" sz="2400" dirty="0" err="1"/>
              <a:t>Mustafić</a:t>
            </a:r>
            <a:endParaRPr lang="hr-HR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29EA64-C4E8-4361-BCBF-EEDFCADA3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0"/>
          <a:stretch/>
        </p:blipFill>
        <p:spPr>
          <a:xfrm>
            <a:off x="7600037" y="1247643"/>
            <a:ext cx="3880268" cy="32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1898</Words>
  <Application>Microsoft Office PowerPoint</Application>
  <PresentationFormat>Široki zaslon</PresentationFormat>
  <Paragraphs>93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ZABAVA U SNJEGOGRADU</vt:lpstr>
      <vt:lpstr>Zabava u SnjegoGradu</vt:lpstr>
      <vt:lpstr>Zabava u SnjegoGradu</vt:lpstr>
      <vt:lpstr>Zabava SnjegoGradu</vt:lpstr>
      <vt:lpstr>Zabava u SnjegoGradu</vt:lpstr>
      <vt:lpstr>Zabava u SnjegoGradu</vt:lpstr>
      <vt:lpstr>Zabava u SnjegoGradu</vt:lpstr>
      <vt:lpstr>Zabava u SnjegoGradu</vt:lpstr>
      <vt:lpstr>Zabava u SnjegoGradu</vt:lpstr>
      <vt:lpstr>Zabava u SnjegoGradu</vt:lpstr>
      <vt:lpstr>Zabava u SnjegoGradu</vt:lpstr>
      <vt:lpstr>Zabava u SnjegoGradu</vt:lpstr>
      <vt:lpstr>Zabava u SnjegoGradu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ŠILJO U ČAROBNOM GRADU</dc:title>
  <dc:creator>Sanja Barbarić</dc:creator>
  <cp:lastModifiedBy>informatika00</cp:lastModifiedBy>
  <cp:revision>89</cp:revision>
  <cp:lastPrinted>2022-01-17T08:23:29Z</cp:lastPrinted>
  <dcterms:created xsi:type="dcterms:W3CDTF">2022-01-12T15:54:13Z</dcterms:created>
  <dcterms:modified xsi:type="dcterms:W3CDTF">2022-03-15T09:33:38Z</dcterms:modified>
</cp:coreProperties>
</file>