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6"/>
  </p:notesMasterIdLst>
  <p:sldIdLst>
    <p:sldId id="256" r:id="rId2"/>
    <p:sldId id="280" r:id="rId3"/>
    <p:sldId id="281" r:id="rId4"/>
    <p:sldId id="277" r:id="rId5"/>
    <p:sldId id="269" r:id="rId6"/>
    <p:sldId id="271" r:id="rId7"/>
    <p:sldId id="270" r:id="rId8"/>
    <p:sldId id="272" r:id="rId9"/>
    <p:sldId id="273" r:id="rId10"/>
    <p:sldId id="274" r:id="rId11"/>
    <p:sldId id="275" r:id="rId12"/>
    <p:sldId id="278" r:id="rId13"/>
    <p:sldId id="276" r:id="rId14"/>
    <p:sldId id="279" r:id="rId15"/>
  </p:sldIdLst>
  <p:sldSz cx="12192000" cy="6858000"/>
  <p:notesSz cx="6792913" cy="992505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7" d="100"/>
          <a:sy n="127" d="100"/>
        </p:scale>
        <p:origin x="29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EB179250-848F-4984-A4C7-F40E97C6E920}" type="datetimeFigureOut">
              <a:rPr lang="hr-HR" smtClean="0"/>
              <a:t>15.3.2022.</a:t>
            </a:fld>
            <a:endParaRPr lang="hr-HR"/>
          </a:p>
        </p:txBody>
      </p:sp>
      <p:sp>
        <p:nvSpPr>
          <p:cNvPr id="4" name="Rezervirano mjesto slike slajda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C27FF2B7-BD39-4CA8-A5B5-511CBA403FDA}" type="slidenum">
              <a:rPr lang="hr-HR" smtClean="0"/>
              <a:t>‹#›</a:t>
            </a:fld>
            <a:endParaRPr lang="hr-HR"/>
          </a:p>
        </p:txBody>
      </p:sp>
    </p:spTree>
    <p:extLst>
      <p:ext uri="{BB962C8B-B14F-4D97-AF65-F5344CB8AC3E}">
        <p14:creationId xmlns:p14="http://schemas.microsoft.com/office/powerpoint/2010/main" val="397897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E6A8AC-3055-4C1E-839E-4DD00BD4DD5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D1B38F4A-2CDD-4E9C-ABA6-21B8FEE3F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237C5C20-E706-4D10-BD4D-78F32734E153}"/>
              </a:ext>
            </a:extLst>
          </p:cNvPr>
          <p:cNvSpPr>
            <a:spLocks noGrp="1"/>
          </p:cNvSpPr>
          <p:nvPr>
            <p:ph type="dt" sz="half" idx="10"/>
          </p:nvPr>
        </p:nvSpPr>
        <p:spPr/>
        <p:txBody>
          <a:bodyPr/>
          <a:lstStyle/>
          <a:p>
            <a:fld id="{0A24B43B-6BFB-4289-9437-ABD6FD36860C}" type="datetime1">
              <a:rPr lang="hr-HR" smtClean="0"/>
              <a:t>15.3.2022.</a:t>
            </a:fld>
            <a:endParaRPr lang="hr-HR"/>
          </a:p>
        </p:txBody>
      </p:sp>
      <p:sp>
        <p:nvSpPr>
          <p:cNvPr id="5" name="Rezervirano mjesto podnožja 4">
            <a:extLst>
              <a:ext uri="{FF2B5EF4-FFF2-40B4-BE49-F238E27FC236}">
                <a16:creationId xmlns:a16="http://schemas.microsoft.com/office/drawing/2014/main" id="{B29AF048-EA87-45F4-B6DB-19B69F24E3F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EEC5FC5-39FE-40DB-B676-3E2CC0D34BB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200539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4223A4-39DB-45E1-8C84-8FFA478E78C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1E0F314-2582-4644-BA65-1BF5A0709D23}"/>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C8BA262-234C-4F4E-99D8-3456B978FA93}"/>
              </a:ext>
            </a:extLst>
          </p:cNvPr>
          <p:cNvSpPr>
            <a:spLocks noGrp="1"/>
          </p:cNvSpPr>
          <p:nvPr>
            <p:ph type="dt" sz="half" idx="10"/>
          </p:nvPr>
        </p:nvSpPr>
        <p:spPr/>
        <p:txBody>
          <a:bodyPr/>
          <a:lstStyle/>
          <a:p>
            <a:fld id="{F894E644-F007-4AEF-AA36-80729727EA85}" type="datetime1">
              <a:rPr lang="hr-HR" smtClean="0"/>
              <a:t>15.3.2022.</a:t>
            </a:fld>
            <a:endParaRPr lang="hr-HR"/>
          </a:p>
        </p:txBody>
      </p:sp>
      <p:sp>
        <p:nvSpPr>
          <p:cNvPr id="5" name="Rezervirano mjesto podnožja 4">
            <a:extLst>
              <a:ext uri="{FF2B5EF4-FFF2-40B4-BE49-F238E27FC236}">
                <a16:creationId xmlns:a16="http://schemas.microsoft.com/office/drawing/2014/main" id="{B1214F5F-2A52-4907-B3D0-B47308BE6F8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9F07EE6-AB9A-41ED-8F45-8EBBEC7877E2}"/>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324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869BF2E3-1575-4190-991E-2ECC8C482F1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F5DEEF0-E0BE-4CF0-A8BB-F0B692B7BE10}"/>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142FFCD-6051-4366-946D-EF77B0B0F8CE}"/>
              </a:ext>
            </a:extLst>
          </p:cNvPr>
          <p:cNvSpPr>
            <a:spLocks noGrp="1"/>
          </p:cNvSpPr>
          <p:nvPr>
            <p:ph type="dt" sz="half" idx="10"/>
          </p:nvPr>
        </p:nvSpPr>
        <p:spPr/>
        <p:txBody>
          <a:bodyPr/>
          <a:lstStyle/>
          <a:p>
            <a:fld id="{13B05D7B-1C49-45F7-BD45-8484DB482404}" type="datetime1">
              <a:rPr lang="hr-HR" smtClean="0"/>
              <a:t>15.3.2022.</a:t>
            </a:fld>
            <a:endParaRPr lang="hr-HR"/>
          </a:p>
        </p:txBody>
      </p:sp>
      <p:sp>
        <p:nvSpPr>
          <p:cNvPr id="5" name="Rezervirano mjesto podnožja 4">
            <a:extLst>
              <a:ext uri="{FF2B5EF4-FFF2-40B4-BE49-F238E27FC236}">
                <a16:creationId xmlns:a16="http://schemas.microsoft.com/office/drawing/2014/main" id="{A97F55E8-2134-4832-96BF-9F286F2FA63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D783E92-5ADC-478B-BE65-A5A11F25D9BD}"/>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0340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5030D3-E23D-4058-AB71-F42E2EF7ABA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5179343-D360-4E63-87EA-E9B0E5F5D8C2}"/>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B0042FC0-C425-4686-87CC-3D464DC13C20}"/>
              </a:ext>
            </a:extLst>
          </p:cNvPr>
          <p:cNvSpPr>
            <a:spLocks noGrp="1"/>
          </p:cNvSpPr>
          <p:nvPr>
            <p:ph type="dt" sz="half" idx="10"/>
          </p:nvPr>
        </p:nvSpPr>
        <p:spPr/>
        <p:txBody>
          <a:bodyPr/>
          <a:lstStyle/>
          <a:p>
            <a:fld id="{DA105700-D9F5-4EE0-A5BE-63973E82744B}" type="datetime1">
              <a:rPr lang="hr-HR" smtClean="0"/>
              <a:t>15.3.2022.</a:t>
            </a:fld>
            <a:endParaRPr lang="hr-HR"/>
          </a:p>
        </p:txBody>
      </p:sp>
      <p:sp>
        <p:nvSpPr>
          <p:cNvPr id="5" name="Rezervirano mjesto podnožja 4">
            <a:extLst>
              <a:ext uri="{FF2B5EF4-FFF2-40B4-BE49-F238E27FC236}">
                <a16:creationId xmlns:a16="http://schemas.microsoft.com/office/drawing/2014/main" id="{9AF02FF3-22D2-4136-87BB-FF4403D6DFB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3644CBE-9792-49DA-B89A-24839F47143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206317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CB62FC-5E6B-4854-AA90-3DCC2D363DB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42E1366-F5E5-4D06-94D9-077551BDA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28596A8F-4996-43B6-BBDA-B94AFCD8C2CA}"/>
              </a:ext>
            </a:extLst>
          </p:cNvPr>
          <p:cNvSpPr>
            <a:spLocks noGrp="1"/>
          </p:cNvSpPr>
          <p:nvPr>
            <p:ph type="dt" sz="half" idx="10"/>
          </p:nvPr>
        </p:nvSpPr>
        <p:spPr/>
        <p:txBody>
          <a:bodyPr/>
          <a:lstStyle/>
          <a:p>
            <a:fld id="{B4750726-FC6F-4B37-B8D9-6921E84B314C}" type="datetime1">
              <a:rPr lang="hr-HR" smtClean="0"/>
              <a:t>15.3.2022.</a:t>
            </a:fld>
            <a:endParaRPr lang="hr-HR"/>
          </a:p>
        </p:txBody>
      </p:sp>
      <p:sp>
        <p:nvSpPr>
          <p:cNvPr id="5" name="Rezervirano mjesto podnožja 4">
            <a:extLst>
              <a:ext uri="{FF2B5EF4-FFF2-40B4-BE49-F238E27FC236}">
                <a16:creationId xmlns:a16="http://schemas.microsoft.com/office/drawing/2014/main" id="{D2F31F26-6D3D-4FFF-BEBD-29B5B8AEE2A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02AFDDE-FC83-4207-8AB2-E255524B1975}"/>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0027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756939-0F90-4BF7-BF05-26F32801FC9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A39146BC-13FF-47DC-8D3E-1BB7CCCA47B1}"/>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5215647-D530-4F42-8303-8062F2FD528E}"/>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2003050E-2746-4145-9D6E-1F569AD187D9}"/>
              </a:ext>
            </a:extLst>
          </p:cNvPr>
          <p:cNvSpPr>
            <a:spLocks noGrp="1"/>
          </p:cNvSpPr>
          <p:nvPr>
            <p:ph type="dt" sz="half" idx="10"/>
          </p:nvPr>
        </p:nvSpPr>
        <p:spPr/>
        <p:txBody>
          <a:bodyPr/>
          <a:lstStyle/>
          <a:p>
            <a:fld id="{30771B79-D56E-4F59-9CBD-7D704E088268}" type="datetime1">
              <a:rPr lang="hr-HR" smtClean="0"/>
              <a:t>15.3.2022.</a:t>
            </a:fld>
            <a:endParaRPr lang="hr-HR"/>
          </a:p>
        </p:txBody>
      </p:sp>
      <p:sp>
        <p:nvSpPr>
          <p:cNvPr id="6" name="Rezervirano mjesto podnožja 5">
            <a:extLst>
              <a:ext uri="{FF2B5EF4-FFF2-40B4-BE49-F238E27FC236}">
                <a16:creationId xmlns:a16="http://schemas.microsoft.com/office/drawing/2014/main" id="{E0A54DA3-780D-4547-8AA4-A1A75C482E1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0C9A6C4-A648-4C90-A436-B9B09CD91859}"/>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61505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3DF7DA-EFCF-47E9-A2B3-0A97537AD54C}"/>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555AAA4-A110-4D74-B371-4C7016A62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ACA9D8D8-82BE-4A59-A2C0-B13AE1AB17C3}"/>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9A43F316-4715-423A-987D-EE443A11A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AFA4492B-9EC1-4B43-8D25-D21E733495B5}"/>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03E9FB07-F74A-48CC-AF33-C8B6D91B9500}"/>
              </a:ext>
            </a:extLst>
          </p:cNvPr>
          <p:cNvSpPr>
            <a:spLocks noGrp="1"/>
          </p:cNvSpPr>
          <p:nvPr>
            <p:ph type="dt" sz="half" idx="10"/>
          </p:nvPr>
        </p:nvSpPr>
        <p:spPr/>
        <p:txBody>
          <a:bodyPr/>
          <a:lstStyle/>
          <a:p>
            <a:fld id="{17897DBF-02C8-4A0F-9A05-F6674C07AC08}" type="datetime1">
              <a:rPr lang="hr-HR" smtClean="0"/>
              <a:t>15.3.2022.</a:t>
            </a:fld>
            <a:endParaRPr lang="hr-HR"/>
          </a:p>
        </p:txBody>
      </p:sp>
      <p:sp>
        <p:nvSpPr>
          <p:cNvPr id="8" name="Rezervirano mjesto podnožja 7">
            <a:extLst>
              <a:ext uri="{FF2B5EF4-FFF2-40B4-BE49-F238E27FC236}">
                <a16:creationId xmlns:a16="http://schemas.microsoft.com/office/drawing/2014/main" id="{644A5E91-BB74-4149-9A4A-085DFF58E3C2}"/>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1F2163C-8CE8-40B5-9BA8-2A300DF462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73460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1CCEF1-8891-4F51-B538-A1F2E06EB32A}"/>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78BC268-BCA4-4643-86C8-AC0370FE37CE}"/>
              </a:ext>
            </a:extLst>
          </p:cNvPr>
          <p:cNvSpPr>
            <a:spLocks noGrp="1"/>
          </p:cNvSpPr>
          <p:nvPr>
            <p:ph type="dt" sz="half" idx="10"/>
          </p:nvPr>
        </p:nvSpPr>
        <p:spPr/>
        <p:txBody>
          <a:bodyPr/>
          <a:lstStyle/>
          <a:p>
            <a:fld id="{26B6C701-A886-4E31-8592-0923B2EE2D0D}" type="datetime1">
              <a:rPr lang="hr-HR" smtClean="0"/>
              <a:t>15.3.2022.</a:t>
            </a:fld>
            <a:endParaRPr lang="hr-HR"/>
          </a:p>
        </p:txBody>
      </p:sp>
      <p:sp>
        <p:nvSpPr>
          <p:cNvPr id="4" name="Rezervirano mjesto podnožja 3">
            <a:extLst>
              <a:ext uri="{FF2B5EF4-FFF2-40B4-BE49-F238E27FC236}">
                <a16:creationId xmlns:a16="http://schemas.microsoft.com/office/drawing/2014/main" id="{D8398ABF-33D7-4E03-A020-3AEB2BC2961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BA7BFEA-EF38-47D8-AF1D-AE28EBDC69A7}"/>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57826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5FE0298-0895-46A7-8865-B45D663F3A77}"/>
              </a:ext>
            </a:extLst>
          </p:cNvPr>
          <p:cNvSpPr>
            <a:spLocks noGrp="1"/>
          </p:cNvSpPr>
          <p:nvPr>
            <p:ph type="dt" sz="half" idx="10"/>
          </p:nvPr>
        </p:nvSpPr>
        <p:spPr/>
        <p:txBody>
          <a:bodyPr/>
          <a:lstStyle/>
          <a:p>
            <a:fld id="{6CD4C645-8AF8-4CA4-A961-5F22442990C1}" type="datetime1">
              <a:rPr lang="hr-HR" smtClean="0"/>
              <a:t>15.3.2022.</a:t>
            </a:fld>
            <a:endParaRPr lang="hr-HR"/>
          </a:p>
        </p:txBody>
      </p:sp>
      <p:sp>
        <p:nvSpPr>
          <p:cNvPr id="3" name="Rezervirano mjesto podnožja 2">
            <a:extLst>
              <a:ext uri="{FF2B5EF4-FFF2-40B4-BE49-F238E27FC236}">
                <a16:creationId xmlns:a16="http://schemas.microsoft.com/office/drawing/2014/main" id="{69CE5CA0-A28D-47D7-BB42-0F7FB4B99124}"/>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3ABB1CFC-6967-499B-8131-9002CA13911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94652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41889B-E14F-43CC-8869-4982F361D0B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678FFCD1-AB65-4503-8179-4D3FF4BE4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2567AD2A-DF43-496E-BD1B-AC047FBF3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FF15CAFB-C7AE-46CB-8946-001D3C2DC303}"/>
              </a:ext>
            </a:extLst>
          </p:cNvPr>
          <p:cNvSpPr>
            <a:spLocks noGrp="1"/>
          </p:cNvSpPr>
          <p:nvPr>
            <p:ph type="dt" sz="half" idx="10"/>
          </p:nvPr>
        </p:nvSpPr>
        <p:spPr/>
        <p:txBody>
          <a:bodyPr/>
          <a:lstStyle/>
          <a:p>
            <a:fld id="{95705E40-2FF7-4C99-B72E-15692CF554CE}" type="datetime1">
              <a:rPr lang="hr-HR" smtClean="0"/>
              <a:t>15.3.2022.</a:t>
            </a:fld>
            <a:endParaRPr lang="hr-HR"/>
          </a:p>
        </p:txBody>
      </p:sp>
      <p:sp>
        <p:nvSpPr>
          <p:cNvPr id="6" name="Rezervirano mjesto podnožja 5">
            <a:extLst>
              <a:ext uri="{FF2B5EF4-FFF2-40B4-BE49-F238E27FC236}">
                <a16:creationId xmlns:a16="http://schemas.microsoft.com/office/drawing/2014/main" id="{1325E39D-4C89-4100-B209-9B6B4FA013B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B1E6320-32E7-4FD5-9F29-DB293801C2E6}"/>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1587752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FEA31D-E08A-4B0D-A7D9-1BD9EE97D65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41C989AC-D09B-4F10-8E00-EF76AA0BF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9289A26E-0EE9-4275-A62A-F19B0A602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6E022D4A-C500-44AB-B498-AA17BC0A3C2B}"/>
              </a:ext>
            </a:extLst>
          </p:cNvPr>
          <p:cNvSpPr>
            <a:spLocks noGrp="1"/>
          </p:cNvSpPr>
          <p:nvPr>
            <p:ph type="dt" sz="half" idx="10"/>
          </p:nvPr>
        </p:nvSpPr>
        <p:spPr/>
        <p:txBody>
          <a:bodyPr/>
          <a:lstStyle/>
          <a:p>
            <a:fld id="{BE09C67C-C466-4A6E-8C4C-DFB5F601B5C6}" type="datetime1">
              <a:rPr lang="hr-HR" smtClean="0"/>
              <a:t>15.3.2022.</a:t>
            </a:fld>
            <a:endParaRPr lang="hr-HR"/>
          </a:p>
        </p:txBody>
      </p:sp>
      <p:sp>
        <p:nvSpPr>
          <p:cNvPr id="6" name="Rezervirano mjesto podnožja 5">
            <a:extLst>
              <a:ext uri="{FF2B5EF4-FFF2-40B4-BE49-F238E27FC236}">
                <a16:creationId xmlns:a16="http://schemas.microsoft.com/office/drawing/2014/main" id="{FA67C176-90C4-4F8A-A025-0724B5BA6B2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68B9918-8A15-4776-8C52-E32231CCDF3C}"/>
              </a:ext>
            </a:extLst>
          </p:cNvPr>
          <p:cNvSpPr>
            <a:spLocks noGrp="1"/>
          </p:cNvSpPr>
          <p:nvPr>
            <p:ph type="sldNum" sz="quarter" idx="12"/>
          </p:nvPr>
        </p:nvSpPr>
        <p:spPr/>
        <p:txBody>
          <a:bodyPr/>
          <a:lstStyle/>
          <a:p>
            <a:fld id="{DCEE7784-1BBA-40CE-BA45-63C332E537D3}" type="slidenum">
              <a:rPr lang="hr-HR" smtClean="0"/>
              <a:t>‹#›</a:t>
            </a:fld>
            <a:endParaRPr lang="hr-HR"/>
          </a:p>
        </p:txBody>
      </p:sp>
    </p:spTree>
    <p:extLst>
      <p:ext uri="{BB962C8B-B14F-4D97-AF65-F5344CB8AC3E}">
        <p14:creationId xmlns:p14="http://schemas.microsoft.com/office/powerpoint/2010/main" val="28626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4666212-EFE1-44C7-A070-2392000FB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9314572-78E5-4CC9-AA7A-779DEE0FE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D84DC344-3F6A-499A-9B21-6C362907C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CE000-2C1E-4241-90C0-861DCBA3837D}" type="datetime1">
              <a:rPr lang="hr-HR" smtClean="0"/>
              <a:t>15.3.2022.</a:t>
            </a:fld>
            <a:endParaRPr lang="hr-HR"/>
          </a:p>
        </p:txBody>
      </p:sp>
      <p:sp>
        <p:nvSpPr>
          <p:cNvPr id="5" name="Rezervirano mjesto podnožja 4">
            <a:extLst>
              <a:ext uri="{FF2B5EF4-FFF2-40B4-BE49-F238E27FC236}">
                <a16:creationId xmlns:a16="http://schemas.microsoft.com/office/drawing/2014/main" id="{7DCC4404-D162-4E07-9E95-A93FC522E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2351B453-3CF2-4AB6-8C7B-0FE73F608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E7784-1BBA-40CE-BA45-63C332E537D3}" type="slidenum">
              <a:rPr lang="hr-HR" smtClean="0"/>
              <a:t>‹#›</a:t>
            </a:fld>
            <a:endParaRPr lang="hr-HR"/>
          </a:p>
        </p:txBody>
      </p:sp>
    </p:spTree>
    <p:extLst>
      <p:ext uri="{BB962C8B-B14F-4D97-AF65-F5344CB8AC3E}">
        <p14:creationId xmlns:p14="http://schemas.microsoft.com/office/powerpoint/2010/main" val="19519533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A213CA-DF28-4831-B4F4-575ECC0F46F0}"/>
              </a:ext>
            </a:extLst>
          </p:cNvPr>
          <p:cNvSpPr>
            <a:spLocks noGrp="1"/>
          </p:cNvSpPr>
          <p:nvPr>
            <p:ph type="ctrTitle"/>
          </p:nvPr>
        </p:nvSpPr>
        <p:spPr>
          <a:xfrm>
            <a:off x="0" y="1110559"/>
            <a:ext cx="11353799" cy="4636882"/>
          </a:xfrm>
        </p:spPr>
        <p:txBody>
          <a:bodyPr/>
          <a:lstStyle/>
          <a:p>
            <a:r>
              <a:rPr lang="hr-HR" b="1" dirty="0">
                <a:solidFill>
                  <a:srgbClr val="7030A0"/>
                </a:solidFill>
              </a:rPr>
              <a:t>UPOZNAJMO SNJEGOGRAD</a:t>
            </a:r>
          </a:p>
        </p:txBody>
      </p:sp>
      <p:sp>
        <p:nvSpPr>
          <p:cNvPr id="3" name="Podnaslov 2">
            <a:extLst>
              <a:ext uri="{FF2B5EF4-FFF2-40B4-BE49-F238E27FC236}">
                <a16:creationId xmlns:a16="http://schemas.microsoft.com/office/drawing/2014/main" id="{04E6A50B-5AD9-4675-862B-52072735683E}"/>
              </a:ext>
            </a:extLst>
          </p:cNvPr>
          <p:cNvSpPr>
            <a:spLocks noGrp="1"/>
          </p:cNvSpPr>
          <p:nvPr>
            <p:ph type="subTitle" idx="1"/>
          </p:nvPr>
        </p:nvSpPr>
        <p:spPr>
          <a:xfrm>
            <a:off x="967410" y="5976730"/>
            <a:ext cx="4293704" cy="598281"/>
          </a:xfrm>
        </p:spPr>
        <p:txBody>
          <a:bodyPr>
            <a:normAutofit/>
          </a:bodyPr>
          <a:lstStyle/>
          <a:p>
            <a:r>
              <a:rPr lang="hr-HR" b="1" dirty="0">
                <a:solidFill>
                  <a:srgbClr val="7030A0"/>
                </a:solidFill>
              </a:rPr>
              <a:t>4. C</a:t>
            </a:r>
          </a:p>
        </p:txBody>
      </p:sp>
      <p:sp>
        <p:nvSpPr>
          <p:cNvPr id="9" name="Rezervirano mjesto broja slajda 8"/>
          <p:cNvSpPr>
            <a:spLocks noGrp="1"/>
          </p:cNvSpPr>
          <p:nvPr>
            <p:ph type="sldNum" sz="quarter" idx="12"/>
          </p:nvPr>
        </p:nvSpPr>
        <p:spPr/>
        <p:txBody>
          <a:bodyPr/>
          <a:lstStyle/>
          <a:p>
            <a:fld id="{DCEE7784-1BBA-40CE-BA45-63C332E537D3}" type="slidenum">
              <a:rPr lang="hr-HR" smtClean="0"/>
              <a:t>1</a:t>
            </a:fld>
            <a:endParaRPr lang="hr-HR"/>
          </a:p>
        </p:txBody>
      </p:sp>
      <p:pic>
        <p:nvPicPr>
          <p:cNvPr id="4" name="Slika 3">
            <a:extLst>
              <a:ext uri="{FF2B5EF4-FFF2-40B4-BE49-F238E27FC236}">
                <a16:creationId xmlns:a16="http://schemas.microsoft.com/office/drawing/2014/main" id="{EA85EECA-C128-48B8-8F02-9E30F54C23E2}"/>
              </a:ext>
            </a:extLst>
          </p:cNvPr>
          <p:cNvPicPr>
            <a:picLocks noChangeAspect="1"/>
          </p:cNvPicPr>
          <p:nvPr/>
        </p:nvPicPr>
        <p:blipFill>
          <a:blip r:embed="rId2"/>
          <a:stretch>
            <a:fillRect/>
          </a:stretch>
        </p:blipFill>
        <p:spPr>
          <a:xfrm>
            <a:off x="838201" y="577850"/>
            <a:ext cx="10515598" cy="3954393"/>
          </a:xfrm>
          <a:prstGeom prst="rect">
            <a:avLst/>
          </a:prstGeom>
        </p:spPr>
      </p:pic>
    </p:spTree>
    <p:extLst>
      <p:ext uri="{BB962C8B-B14F-4D97-AF65-F5344CB8AC3E}">
        <p14:creationId xmlns:p14="http://schemas.microsoft.com/office/powerpoint/2010/main" val="244876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391008" y="163438"/>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9190296" y="4714303"/>
            <a:ext cx="2743200" cy="541658"/>
          </a:xfrm>
        </p:spPr>
        <p:txBody>
          <a:bodyPr>
            <a:noAutofit/>
          </a:bodyPr>
          <a:lstStyle/>
          <a:p>
            <a:pPr marL="0" indent="0">
              <a:buNone/>
            </a:pPr>
            <a:r>
              <a:rPr lang="hr-HR" sz="2400" dirty="0"/>
              <a:t>Nikolina </a:t>
            </a:r>
            <a:r>
              <a:rPr lang="hr-HR" sz="2400" dirty="0" err="1"/>
              <a:t>Ferenčak</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10</a:t>
            </a:fld>
            <a:endParaRPr lang="hr-HR"/>
          </a:p>
        </p:txBody>
      </p:sp>
      <p:pic>
        <p:nvPicPr>
          <p:cNvPr id="7" name="Rezervirano mjesto sadržaja 6">
            <a:extLst>
              <a:ext uri="{FF2B5EF4-FFF2-40B4-BE49-F238E27FC236}">
                <a16:creationId xmlns:a16="http://schemas.microsoft.com/office/drawing/2014/main" id="{DFA775F8-DD9A-4E0E-99CF-794EE158AE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10253" y="1646194"/>
            <a:ext cx="3014801" cy="2756576"/>
          </a:xfrm>
        </p:spPr>
      </p:pic>
      <p:sp>
        <p:nvSpPr>
          <p:cNvPr id="8" name="Pravokutnik 7">
            <a:extLst>
              <a:ext uri="{FF2B5EF4-FFF2-40B4-BE49-F238E27FC236}">
                <a16:creationId xmlns:a16="http://schemas.microsoft.com/office/drawing/2014/main" id="{651F132A-D7F3-4183-939A-152039467208}"/>
              </a:ext>
            </a:extLst>
          </p:cNvPr>
          <p:cNvSpPr/>
          <p:nvPr/>
        </p:nvSpPr>
        <p:spPr>
          <a:xfrm>
            <a:off x="391008" y="486435"/>
            <a:ext cx="8501201" cy="6235040"/>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SnjegoGradu</a:t>
            </a:r>
            <a:r>
              <a:rPr lang="hr-HR" sz="2200" dirty="0">
                <a:latin typeface="Calibri" panose="020F0502020204030204" pitchFamily="34" charset="0"/>
                <a:ea typeface="Calibri" panose="020F0502020204030204" pitchFamily="34" charset="0"/>
                <a:cs typeface="Times New Roman" panose="02020603050405020304" pitchFamily="18" charset="0"/>
              </a:rPr>
              <a:t> se otvorio novi butik. Svi su se okupili. Bili su znatiželjni i sretni. Najsretnija bila je </a:t>
            </a:r>
            <a:r>
              <a:rPr lang="hr-HR" sz="2200" dirty="0" err="1">
                <a:latin typeface="Calibri" panose="020F0502020204030204" pitchFamily="34" charset="0"/>
                <a:ea typeface="Calibri" panose="020F0502020204030204" pitchFamily="34" charset="0"/>
                <a:cs typeface="Times New Roman" panose="02020603050405020304" pitchFamily="18" charset="0"/>
              </a:rPr>
              <a:t>Bjelocoflica</a:t>
            </a:r>
            <a:r>
              <a:rPr lang="hr-HR" sz="2200" dirty="0">
                <a:latin typeface="Calibri" panose="020F0502020204030204" pitchFamily="34" charset="0"/>
                <a:ea typeface="Calibri" panose="020F0502020204030204" pitchFamily="34" charset="0"/>
                <a:cs typeface="Times New Roman" panose="02020603050405020304" pitchFamily="18" charset="0"/>
              </a:rPr>
              <a:t>. Ona je bila vlasnica. Rekla je da svi imaju pravo na besplatni par. Svi su hitro uletjeli u butik. Svi su htjeli biti prvi. Posebno Crvenkapica jer se morala vratiti na dužnost ministrice. Vrijedne radnice savjetovale su svima kakve im cipele nabolje stoje. Polako je padao mrak a gužva nije prestala. Napokon je i Crveni </a:t>
            </a:r>
            <a:r>
              <a:rPr lang="hr-HR" sz="2200" dirty="0" err="1">
                <a:latin typeface="Calibri" panose="020F0502020204030204" pitchFamily="34" charset="0"/>
                <a:ea typeface="Calibri" panose="020F0502020204030204" pitchFamily="34" charset="0"/>
                <a:cs typeface="Times New Roman" panose="02020603050405020304" pitchFamily="18" charset="0"/>
              </a:rPr>
              <a:t>Coflek</a:t>
            </a:r>
            <a:r>
              <a:rPr lang="hr-HR" sz="2200" dirty="0">
                <a:latin typeface="Calibri" panose="020F0502020204030204" pitchFamily="34" charset="0"/>
                <a:ea typeface="Calibri" panose="020F0502020204030204" pitchFamily="34" charset="0"/>
                <a:cs typeface="Times New Roman" panose="02020603050405020304" pitchFamily="18" charset="0"/>
              </a:rPr>
              <a:t> došao na red. Prve, ljubičaste cipele nisu mu stajale jer je htio da imaju žutu </a:t>
            </a:r>
            <a:r>
              <a:rPr lang="hr-HR" sz="2200" dirty="0" err="1">
                <a:latin typeface="Calibri" panose="020F0502020204030204" pitchFamily="34" charset="0"/>
                <a:ea typeface="Calibri" panose="020F0502020204030204" pitchFamily="34" charset="0"/>
                <a:cs typeface="Times New Roman" panose="02020603050405020304" pitchFamily="18" charset="0"/>
              </a:rPr>
              <a:t>mašnicu</a:t>
            </a:r>
            <a:r>
              <a:rPr lang="hr-HR" sz="2200" dirty="0">
                <a:latin typeface="Calibri" panose="020F0502020204030204" pitchFamily="34" charset="0"/>
                <a:ea typeface="Calibri" panose="020F0502020204030204" pitchFamily="34" charset="0"/>
                <a:cs typeface="Times New Roman" panose="02020603050405020304" pitchFamily="18" charset="0"/>
              </a:rPr>
              <a:t>. Druge nisu bile dobre jer ne voli zelenu boju. Treće su bile previše kričave. Dugo je razmišljao, birao i isprobavao. Prodavačice su bile umorne i rekle da dođe sutra. Nije htio otići. Ostao je još dugo, isprobavao je i isprobavao ali nijedne nisu bile dobre. Prodavačice su ga tužile Danici. Dobio je kaznu - mjesec dana mora biti prodavač cipela. Bio je zadovoljan. Ionako mu je kod kuće dosadno. Odmah su uslijedili problemi. Crveni </a:t>
            </a:r>
            <a:r>
              <a:rPr lang="hr-HR" sz="2200" dirty="0" err="1">
                <a:latin typeface="Calibri" panose="020F0502020204030204" pitchFamily="34" charset="0"/>
                <a:ea typeface="Calibri" panose="020F0502020204030204" pitchFamily="34" charset="0"/>
                <a:cs typeface="Times New Roman" panose="02020603050405020304" pitchFamily="18" charset="0"/>
              </a:rPr>
              <a:t>Coflek</a:t>
            </a:r>
            <a:r>
              <a:rPr lang="hr-HR" sz="2200" dirty="0">
                <a:latin typeface="Calibri" panose="020F0502020204030204" pitchFamily="34" charset="0"/>
                <a:ea typeface="Calibri" panose="020F0502020204030204" pitchFamily="34" charset="0"/>
                <a:cs typeface="Times New Roman" panose="02020603050405020304" pitchFamily="18" charset="0"/>
              </a:rPr>
              <a:t> je bio jako nespretan. Stalno su mu cipele ispadale iz ruku. Ili bi srušio piramidu cipela ili porušio cijeli izlog. Bio je tužan. Prodavačice su mu odlučile pomoći. Odlučio je zauvijek biti prodavač. Zavolio je taj posao i svi su bili sretni. </a:t>
            </a:r>
          </a:p>
        </p:txBody>
      </p:sp>
    </p:spTree>
    <p:extLst>
      <p:ext uri="{BB962C8B-B14F-4D97-AF65-F5344CB8AC3E}">
        <p14:creationId xmlns:p14="http://schemas.microsoft.com/office/powerpoint/2010/main" val="173923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315521"/>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706679" y="5699084"/>
            <a:ext cx="2743200" cy="541658"/>
          </a:xfrm>
        </p:spPr>
        <p:txBody>
          <a:bodyPr>
            <a:noAutofit/>
          </a:bodyPr>
          <a:lstStyle/>
          <a:p>
            <a:pPr marL="0" indent="0">
              <a:buNone/>
            </a:pPr>
            <a:r>
              <a:rPr lang="hr-HR" sz="2400" dirty="0"/>
              <a:t>Antun Glasnović</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11</a:t>
            </a:fld>
            <a:endParaRPr lang="hr-HR"/>
          </a:p>
        </p:txBody>
      </p:sp>
      <p:pic>
        <p:nvPicPr>
          <p:cNvPr id="7" name="Rezervirano mjesto sadržaja 6">
            <a:extLst>
              <a:ext uri="{FF2B5EF4-FFF2-40B4-BE49-F238E27FC236}">
                <a16:creationId xmlns:a16="http://schemas.microsoft.com/office/drawing/2014/main" id="{4828E2F7-F20F-46B1-A3CC-4CC4A6E0294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55" r="49487" b="52409"/>
          <a:stretch/>
        </p:blipFill>
        <p:spPr>
          <a:xfrm>
            <a:off x="7955276" y="992519"/>
            <a:ext cx="3718930" cy="4126918"/>
          </a:xfrm>
        </p:spPr>
      </p:pic>
      <p:sp>
        <p:nvSpPr>
          <p:cNvPr id="5" name="Pravokutnik 4">
            <a:extLst>
              <a:ext uri="{FF2B5EF4-FFF2-40B4-BE49-F238E27FC236}">
                <a16:creationId xmlns:a16="http://schemas.microsoft.com/office/drawing/2014/main" id="{8536C64D-3EFE-4CBD-8382-A4A2FEAC6A1B}"/>
              </a:ext>
            </a:extLst>
          </p:cNvPr>
          <p:cNvSpPr/>
          <p:nvPr/>
        </p:nvSpPr>
        <p:spPr>
          <a:xfrm>
            <a:off x="496958" y="638518"/>
            <a:ext cx="7308572" cy="5872762"/>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Najveća zgrada bila je 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SnjegoGradu</a:t>
            </a:r>
            <a:r>
              <a:rPr lang="hr-HR" sz="2200" dirty="0">
                <a:latin typeface="Calibri" panose="020F0502020204030204" pitchFamily="34" charset="0"/>
                <a:ea typeface="Calibri" panose="020F0502020204030204" pitchFamily="34" charset="0"/>
                <a:cs typeface="Times New Roman" panose="02020603050405020304" pitchFamily="18" charset="0"/>
              </a:rPr>
              <a:t>. Jedan snjegović primijetio je da se zgrada jedva drži. Obavijestio je Danicu. Ma to su gluposti, odgovorila je. Otišla je pogledati. I zbilja. Rekla da se odmah svi maknu iz zgrade. Nisu znali što se događa. Baš u to vrijeme 18.1.2098. u gradu je bio potres od 6,9. Sve se treslo, pogotovo zgrada, i nakon 12 sekundi zgrada se </a:t>
            </a:r>
            <a:r>
              <a:rPr lang="hr-HR" sz="2200" dirty="0" err="1">
                <a:latin typeface="Calibri" panose="020F0502020204030204" pitchFamily="34" charset="0"/>
                <a:ea typeface="Calibri" panose="020F0502020204030204" pitchFamily="34" charset="0"/>
                <a:cs typeface="Times New Roman" panose="02020603050405020304" pitchFamily="18" charset="0"/>
              </a:rPr>
              <a:t>urušla</a:t>
            </a:r>
            <a:r>
              <a:rPr lang="hr-HR" sz="2200" dirty="0">
                <a:latin typeface="Calibri" panose="020F0502020204030204" pitchFamily="34" charset="0"/>
                <a:ea typeface="Calibri" panose="020F0502020204030204" pitchFamily="34" charset="0"/>
                <a:cs typeface="Times New Roman" panose="02020603050405020304" pitchFamily="18" charset="0"/>
              </a:rPr>
              <a:t>. Sve se zaprašilo. Odlučili su da će od ostataka zgrade napraviti malo veće zgrade od običnih i da će sve zgrade napraviti  da izdrže 8 stupnjeva. Ali, kad su napravili novu zgradu, puno veću, zaboravili su napraviti protupotresne zidove. U zgradi je bilo sklonište od poplava i oluja, i bio je jako udobno. Imala je hladnih bazene, čak su u njih dodali i mjehuriće. Imala je kuhinju za 12 osoba i odlična igrališta s toboganom. Zgrada je za sve stanovnike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a:t>
            </a:r>
            <a:r>
              <a:rPr lang="hr-HR" sz="2200" dirty="0">
                <a:latin typeface="Calibri" panose="020F0502020204030204" pitchFamily="34" charset="0"/>
                <a:ea typeface="Calibri" panose="020F0502020204030204" pitchFamily="34" charset="0"/>
                <a:cs typeface="Times New Roman" panose="02020603050405020304" pitchFamily="18" charset="0"/>
              </a:rPr>
              <a:t> bila sigurna. U zgradi je stalno bio </a:t>
            </a:r>
            <a:r>
              <a:rPr lang="hr-HR" sz="2200" dirty="0" err="1">
                <a:latin typeface="Calibri" panose="020F0502020204030204" pitchFamily="34" charset="0"/>
                <a:ea typeface="Calibri" panose="020F0502020204030204" pitchFamily="34" charset="0"/>
                <a:cs typeface="Times New Roman" panose="02020603050405020304" pitchFamily="18" charset="0"/>
              </a:rPr>
              <a:t>snjegočuvar</a:t>
            </a:r>
            <a:r>
              <a:rPr lang="hr-HR" sz="2200" dirty="0">
                <a:latin typeface="Calibri" panose="020F0502020204030204" pitchFamily="34" charset="0"/>
                <a:ea typeface="Calibri" panose="020F0502020204030204" pitchFamily="34" charset="0"/>
                <a:cs typeface="Times New Roman" panose="02020603050405020304" pitchFamily="18" charset="0"/>
              </a:rPr>
              <a:t> koji je pazio da se ništa lođe ne dogodi. Zgrada neboder dobila je ime </a:t>
            </a:r>
            <a:r>
              <a:rPr lang="hr-HR" sz="2200" dirty="0" err="1">
                <a:latin typeface="Calibri" panose="020F0502020204030204" pitchFamily="34" charset="0"/>
                <a:ea typeface="Calibri" panose="020F0502020204030204" pitchFamily="34" charset="0"/>
                <a:cs typeface="Times New Roman" panose="02020603050405020304" pitchFamily="18" charset="0"/>
              </a:rPr>
              <a:t>snjegoneboder</a:t>
            </a:r>
            <a:r>
              <a:rPr lang="hr-HR" sz="2200" dirty="0">
                <a:latin typeface="Calibri" panose="020F0502020204030204" pitchFamily="34" charset="0"/>
                <a:ea typeface="Calibri" panose="020F0502020204030204" pitchFamily="34" charset="0"/>
                <a:cs typeface="Times New Roman" panose="02020603050405020304" pitchFamily="18" charset="0"/>
              </a:rPr>
              <a:t>. </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92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385969" y="283625"/>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747655" y="5146547"/>
            <a:ext cx="2743200" cy="541658"/>
          </a:xfrm>
        </p:spPr>
        <p:txBody>
          <a:bodyPr>
            <a:noAutofit/>
          </a:bodyPr>
          <a:lstStyle/>
          <a:p>
            <a:pPr marL="0" indent="0">
              <a:buNone/>
            </a:pPr>
            <a:r>
              <a:rPr lang="hr-HR" sz="2400" dirty="0"/>
              <a:t>Karlo </a:t>
            </a:r>
            <a:r>
              <a:rPr lang="hr-HR" sz="2400" dirty="0" err="1"/>
              <a:t>Kosić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12</a:t>
            </a:fld>
            <a:endParaRPr lang="hr-HR"/>
          </a:p>
        </p:txBody>
      </p:sp>
      <p:pic>
        <p:nvPicPr>
          <p:cNvPr id="7" name="Rezervirano mjesto sadržaja 6">
            <a:extLst>
              <a:ext uri="{FF2B5EF4-FFF2-40B4-BE49-F238E27FC236}">
                <a16:creationId xmlns:a16="http://schemas.microsoft.com/office/drawing/2014/main" id="{F617282C-B951-4435-B334-23B97FB3BF5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265" t="33438" r="11638" b="11147"/>
          <a:stretch/>
        </p:blipFill>
        <p:spPr>
          <a:xfrm>
            <a:off x="8009355" y="1489655"/>
            <a:ext cx="3832771" cy="3289812"/>
          </a:xfrm>
        </p:spPr>
      </p:pic>
      <p:sp>
        <p:nvSpPr>
          <p:cNvPr id="5" name="Pravokutnik 4">
            <a:extLst>
              <a:ext uri="{FF2B5EF4-FFF2-40B4-BE49-F238E27FC236}">
                <a16:creationId xmlns:a16="http://schemas.microsoft.com/office/drawing/2014/main" id="{3D4636D0-D4B5-4DF2-B969-9A714970CC89}"/>
              </a:ext>
            </a:extLst>
          </p:cNvPr>
          <p:cNvSpPr/>
          <p:nvPr/>
        </p:nvSpPr>
        <p:spPr>
          <a:xfrm>
            <a:off x="385969" y="606622"/>
            <a:ext cx="7671353" cy="5872762"/>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U </a:t>
            </a:r>
            <a:r>
              <a:rPr lang="hr-HR" sz="2200" dirty="0" err="1">
                <a:latin typeface="Calibri" panose="020F0502020204030204" pitchFamily="34" charset="0"/>
                <a:ea typeface="Calibri" panose="020F0502020204030204" pitchFamily="34" charset="0"/>
                <a:cs typeface="Times New Roman" panose="02020603050405020304" pitchFamily="18" charset="0"/>
              </a:rPr>
              <a:t>SnjegoGad</a:t>
            </a:r>
            <a:r>
              <a:rPr lang="hr-HR" sz="2200" dirty="0">
                <a:latin typeface="Calibri" panose="020F0502020204030204" pitchFamily="34" charset="0"/>
                <a:ea typeface="Calibri" panose="020F0502020204030204" pitchFamily="34" charset="0"/>
                <a:cs typeface="Times New Roman" panose="02020603050405020304" pitchFamily="18" charset="0"/>
              </a:rPr>
              <a:t> je došao znanstvenik i donio sve svoje izume. Svi su se čudili. Danica je oduševljena. Tu je bila ralica koja otpad pretvara u gnojivo i čuva okoliš, vojnici roboti koji štite </a:t>
            </a:r>
            <a:r>
              <a:rPr lang="hr-HR" sz="2200" dirty="0" err="1">
                <a:latin typeface="Calibri" panose="020F0502020204030204" pitchFamily="34" charset="0"/>
                <a:ea typeface="Calibri" panose="020F0502020204030204" pitchFamily="34" charset="0"/>
                <a:cs typeface="Times New Roman" panose="02020603050405020304" pitchFamily="18" charset="0"/>
              </a:rPr>
              <a:t>SnjegoGgrad</a:t>
            </a:r>
            <a:r>
              <a:rPr lang="hr-HR" sz="2200" dirty="0">
                <a:latin typeface="Calibri" panose="020F0502020204030204" pitchFamily="34" charset="0"/>
                <a:ea typeface="Calibri" panose="020F0502020204030204" pitchFamily="34" charset="0"/>
                <a:cs typeface="Times New Roman" panose="02020603050405020304" pitchFamily="18" charset="0"/>
              </a:rPr>
              <a:t>. Gradonačelnica Danica zamolila je znanstvenika da ovdje ostane zauvijek jer će tako pridonositi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SnjegoGradu</a:t>
            </a:r>
            <a:r>
              <a:rPr lang="hr-HR" sz="2200" dirty="0">
                <a:latin typeface="Calibri" panose="020F0502020204030204" pitchFamily="34" charset="0"/>
                <a:ea typeface="Calibri" panose="020F0502020204030204" pitchFamily="34" charset="0"/>
                <a:cs typeface="Times New Roman" panose="02020603050405020304" pitchFamily="18" charset="0"/>
              </a:rPr>
              <a:t>. Znanstvenik je rekao da će razmisliti jer u ovom gradu treba uvesti nove mjere. Danica je na sve pristala. Znanstvenik se prihvatio novog izuma – bežični </a:t>
            </a:r>
            <a:r>
              <a:rPr lang="hr-HR" sz="2200" dirty="0" err="1">
                <a:latin typeface="Calibri" panose="020F0502020204030204" pitchFamily="34" charset="0"/>
                <a:ea typeface="Calibri" panose="020F0502020204030204" pitchFamily="34" charset="0"/>
                <a:cs typeface="Times New Roman" panose="02020603050405020304" pitchFamily="18" charset="0"/>
              </a:rPr>
              <a:t>povezator</a:t>
            </a:r>
            <a:r>
              <a:rPr lang="hr-HR" sz="2200" dirty="0">
                <a:latin typeface="Calibri" panose="020F0502020204030204" pitchFamily="34" charset="0"/>
                <a:ea typeface="Calibri" panose="020F0502020204030204" pitchFamily="34" charset="0"/>
                <a:cs typeface="Times New Roman" panose="02020603050405020304" pitchFamily="18" charset="0"/>
              </a:rPr>
              <a:t> država. Na tom uređaju radi 2 godine. Htio je povezati države pa bi tako Grčka i Kina bile bi zadužene za povijest. A i svaka druga bila bi zadužena za nešto drugo. Danica je htjela da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t>
            </a:r>
            <a:r>
              <a:rPr lang="hr-HR" sz="2200" dirty="0">
                <a:latin typeface="Calibri" panose="020F0502020204030204" pitchFamily="34" charset="0"/>
                <a:ea typeface="Calibri" panose="020F0502020204030204" pitchFamily="34" charset="0"/>
                <a:cs typeface="Times New Roman" panose="02020603050405020304" pitchFamily="18" charset="0"/>
              </a:rPr>
              <a:t> bude zadužen za znanost. Znanstvenik je završio izum za tjedan dana i dogodilo se čudo -  proglašen je najboljim znanstvenikom u povijesti </a:t>
            </a:r>
            <a:r>
              <a:rPr lang="hr-HR" sz="2200" dirty="0" err="1">
                <a:latin typeface="Calibri" panose="020F0502020204030204" pitchFamily="34" charset="0"/>
                <a:ea typeface="Calibri" panose="020F0502020204030204" pitchFamily="34" charset="0"/>
                <a:cs typeface="Times New Roman" panose="02020603050405020304" pitchFamily="18" charset="0"/>
              </a:rPr>
              <a:t>SnijegoDržave</a:t>
            </a:r>
            <a:r>
              <a:rPr lang="hr-HR" sz="2200" dirty="0">
                <a:latin typeface="Calibri" panose="020F0502020204030204" pitchFamily="34" charset="0"/>
                <a:ea typeface="Calibri" panose="020F0502020204030204" pitchFamily="34" charset="0"/>
                <a:cs typeface="Times New Roman" panose="02020603050405020304" pitchFamily="18" charset="0"/>
              </a:rPr>
              <a:t>. Gradonačelnica nije mogla vjerovati da je to njen grad. Svi snjegovići napravili su najveće slavlje u povijesti. Znanstvenik je i dalje radio nove izume za unaprjeđenje </a:t>
            </a:r>
            <a:r>
              <a:rPr lang="hr-HR" sz="2200" dirty="0" err="1">
                <a:latin typeface="Calibri" panose="020F0502020204030204" pitchFamily="34" charset="0"/>
                <a:ea typeface="Calibri" panose="020F0502020204030204" pitchFamily="34" charset="0"/>
                <a:cs typeface="Times New Roman" panose="02020603050405020304" pitchFamily="18" charset="0"/>
              </a:rPr>
              <a:t>SnijegoDržave</a:t>
            </a:r>
            <a:r>
              <a:rPr lang="hr-HR" sz="2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63689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561917"/>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7908077" y="5137520"/>
            <a:ext cx="2743200" cy="541658"/>
          </a:xfrm>
        </p:spPr>
        <p:txBody>
          <a:bodyPr>
            <a:noAutofit/>
          </a:bodyPr>
          <a:lstStyle/>
          <a:p>
            <a:pPr marL="0" indent="0">
              <a:buNone/>
            </a:pPr>
            <a:r>
              <a:rPr lang="hr-HR" sz="2400" dirty="0"/>
              <a:t>Lovro </a:t>
            </a:r>
            <a:r>
              <a:rPr lang="hr-HR" sz="2400" dirty="0" err="1"/>
              <a:t>Grdović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13</a:t>
            </a:fld>
            <a:endParaRPr lang="hr-HR"/>
          </a:p>
        </p:txBody>
      </p:sp>
      <p:pic>
        <p:nvPicPr>
          <p:cNvPr id="7" name="Rezervirano mjesto sadržaja 6">
            <a:extLst>
              <a:ext uri="{FF2B5EF4-FFF2-40B4-BE49-F238E27FC236}">
                <a16:creationId xmlns:a16="http://schemas.microsoft.com/office/drawing/2014/main" id="{62B92ED1-EA28-41CA-957A-0A4963C948C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6674" b="40292"/>
          <a:stretch/>
        </p:blipFill>
        <p:spPr>
          <a:xfrm>
            <a:off x="6913309" y="1536806"/>
            <a:ext cx="4732736" cy="3149493"/>
          </a:xfrm>
        </p:spPr>
      </p:pic>
      <p:sp>
        <p:nvSpPr>
          <p:cNvPr id="8" name="Pravokutnik 7">
            <a:extLst>
              <a:ext uri="{FF2B5EF4-FFF2-40B4-BE49-F238E27FC236}">
                <a16:creationId xmlns:a16="http://schemas.microsoft.com/office/drawing/2014/main" id="{0DF16DD3-AC9D-4DB3-9AE5-4491926DC708}"/>
              </a:ext>
            </a:extLst>
          </p:cNvPr>
          <p:cNvSpPr/>
          <p:nvPr/>
        </p:nvSpPr>
        <p:spPr>
          <a:xfrm>
            <a:off x="563133" y="1253992"/>
            <a:ext cx="4935300" cy="4439677"/>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Ove zime u </a:t>
            </a:r>
            <a:r>
              <a:rPr lang="hr-HR" sz="2200" dirty="0" err="1">
                <a:latin typeface="Calibri" panose="020F0502020204030204" pitchFamily="34" charset="0"/>
                <a:ea typeface="Calibri" panose="020F0502020204030204" pitchFamily="34" charset="0"/>
                <a:cs typeface="Times New Roman" panose="02020603050405020304" pitchFamily="18" charset="0"/>
              </a:rPr>
              <a:t>SnijegoGradu</a:t>
            </a:r>
            <a:r>
              <a:rPr lang="hr-HR" sz="2200" dirty="0">
                <a:latin typeface="Calibri" panose="020F0502020204030204" pitchFamily="34" charset="0"/>
                <a:ea typeface="Calibri" panose="020F0502020204030204" pitchFamily="34" charset="0"/>
                <a:cs typeface="Times New Roman" panose="02020603050405020304" pitchFamily="18" charset="0"/>
              </a:rPr>
              <a:t> je danima padao snijeg. Vjetar je jako puhao i to je bila najveća mećava koju su snjegovići vidjeli. Snijeg u </a:t>
            </a:r>
            <a:r>
              <a:rPr lang="hr-HR" sz="2200" dirty="0" err="1">
                <a:latin typeface="Calibri" panose="020F0502020204030204" pitchFamily="34" charset="0"/>
                <a:ea typeface="Calibri" panose="020F0502020204030204" pitchFamily="34" charset="0"/>
                <a:cs typeface="Times New Roman" panose="02020603050405020304" pitchFamily="18" charset="0"/>
              </a:rPr>
              <a:t>SnijegoGradu</a:t>
            </a:r>
            <a:r>
              <a:rPr lang="hr-HR" sz="2200" dirty="0">
                <a:latin typeface="Calibri" panose="020F0502020204030204" pitchFamily="34" charset="0"/>
                <a:ea typeface="Calibri" panose="020F0502020204030204" pitchFamily="34" charset="0"/>
                <a:cs typeface="Times New Roman" panose="02020603050405020304" pitchFamily="18" charset="0"/>
              </a:rPr>
              <a:t> nije prestao padati 15 dana. Nijedan snjegović tako nešto još nije doživio. Neki su zbog toga bili jako sretni, jer nisu morali raditi. A drugi su htjeli biti vani, pa zbog mećave to nisu mogli. Oni su bili tužni i bilo im je dosadno. Nitko nije bio zadovoljan. A najmanje </a:t>
            </a:r>
            <a:r>
              <a:rPr lang="hr-HR" sz="2200" dirty="0" err="1">
                <a:latin typeface="Calibri" panose="020F0502020204030204" pitchFamily="34" charset="0"/>
                <a:ea typeface="Calibri" panose="020F0502020204030204" pitchFamily="34" charset="0"/>
                <a:cs typeface="Times New Roman" panose="02020603050405020304" pitchFamily="18" charset="0"/>
              </a:rPr>
              <a:t>Plavko</a:t>
            </a:r>
            <a:r>
              <a:rPr lang="hr-HR" sz="2200" dirty="0">
                <a:latin typeface="Calibri" panose="020F0502020204030204" pitchFamily="34" charset="0"/>
                <a:ea typeface="Calibri" panose="020F0502020204030204" pitchFamily="34" charset="0"/>
                <a:cs typeface="Times New Roman" panose="02020603050405020304" pitchFamily="18" charset="0"/>
              </a:rPr>
              <a:t> jer je morao organizirati čišćenje ulica. </a:t>
            </a:r>
          </a:p>
        </p:txBody>
      </p:sp>
    </p:spTree>
    <p:extLst>
      <p:ext uri="{BB962C8B-B14F-4D97-AF65-F5344CB8AC3E}">
        <p14:creationId xmlns:p14="http://schemas.microsoft.com/office/powerpoint/2010/main" val="319381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284747" y="215525"/>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9564060" y="4848761"/>
            <a:ext cx="2004303" cy="541658"/>
          </a:xfrm>
        </p:spPr>
        <p:txBody>
          <a:bodyPr>
            <a:noAutofit/>
          </a:bodyPr>
          <a:lstStyle/>
          <a:p>
            <a:pPr marL="0" indent="0">
              <a:buNone/>
            </a:pPr>
            <a:r>
              <a:rPr lang="hr-HR" sz="2400" dirty="0"/>
              <a:t>Ema Krizmanić</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14</a:t>
            </a:fld>
            <a:endParaRPr lang="hr-HR"/>
          </a:p>
        </p:txBody>
      </p:sp>
      <p:pic>
        <p:nvPicPr>
          <p:cNvPr id="7" name="Rezervirano mjesto sadržaja 6">
            <a:extLst>
              <a:ext uri="{FF2B5EF4-FFF2-40B4-BE49-F238E27FC236}">
                <a16:creationId xmlns:a16="http://schemas.microsoft.com/office/drawing/2014/main" id="{C9BEB9C4-47EC-4A32-8BFD-95889C13D640}"/>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9200716" y="781650"/>
            <a:ext cx="2506009" cy="3399324"/>
          </a:xfrm>
        </p:spPr>
      </p:pic>
      <p:sp>
        <p:nvSpPr>
          <p:cNvPr id="5" name="Pravokutnik 4"/>
          <p:cNvSpPr/>
          <p:nvPr/>
        </p:nvSpPr>
        <p:spPr>
          <a:xfrm>
            <a:off x="284747" y="588508"/>
            <a:ext cx="8979569" cy="5847755"/>
          </a:xfrm>
          <a:prstGeom prst="rect">
            <a:avLst/>
          </a:prstGeom>
        </p:spPr>
        <p:txBody>
          <a:bodyPr wrap="square">
            <a:spAutoFit/>
          </a:bodyPr>
          <a:lstStyle/>
          <a:p>
            <a:r>
              <a:rPr lang="hr-HR" sz="2200" dirty="0"/>
              <a:t>Jednoga dana, u </a:t>
            </a:r>
            <a:r>
              <a:rPr lang="hr-HR" sz="2200" dirty="0" err="1" smtClean="0"/>
              <a:t>SnjegoGradu</a:t>
            </a:r>
            <a:r>
              <a:rPr lang="hr-HR" sz="2200" dirty="0"/>
              <a:t>, postajalo je toplije i toplije. </a:t>
            </a:r>
            <a:r>
              <a:rPr lang="hr-HR" sz="2200" dirty="0" err="1" smtClean="0"/>
              <a:t>Snjegonačelnica</a:t>
            </a:r>
            <a:r>
              <a:rPr lang="hr-HR" sz="2200" dirty="0" smtClean="0"/>
              <a:t> je naredila stanovnicima </a:t>
            </a:r>
            <a:r>
              <a:rPr lang="hr-HR" sz="2200" dirty="0"/>
              <a:t>da se presele na planinu. </a:t>
            </a:r>
            <a:r>
              <a:rPr lang="hr-HR" sz="2200" dirty="0" smtClean="0"/>
              <a:t>Tri </a:t>
            </a:r>
            <a:r>
              <a:rPr lang="hr-HR" sz="2200" dirty="0"/>
              <a:t>dana </a:t>
            </a:r>
            <a:r>
              <a:rPr lang="hr-HR" sz="2200" dirty="0" smtClean="0"/>
              <a:t>spremali su se </a:t>
            </a:r>
            <a:r>
              <a:rPr lang="hr-HR" sz="2200" dirty="0"/>
              <a:t>z</a:t>
            </a:r>
            <a:r>
              <a:rPr lang="hr-HR" sz="2200" dirty="0" smtClean="0"/>
              <a:t>a </a:t>
            </a:r>
            <a:r>
              <a:rPr lang="hr-HR" sz="2200" dirty="0"/>
              <a:t>put, a onda </a:t>
            </a:r>
            <a:r>
              <a:rPr lang="hr-HR" sz="2200" dirty="0" smtClean="0"/>
              <a:t>napokon </a:t>
            </a:r>
            <a:r>
              <a:rPr lang="hr-HR" sz="2200" dirty="0"/>
              <a:t>krenuli. </a:t>
            </a:r>
            <a:r>
              <a:rPr lang="hr-HR" sz="2200" dirty="0" smtClean="0"/>
              <a:t>Kad </a:t>
            </a:r>
            <a:r>
              <a:rPr lang="hr-HR" sz="2200" dirty="0"/>
              <a:t>su </a:t>
            </a:r>
            <a:r>
              <a:rPr lang="hr-HR" sz="2200" dirty="0" smtClean="0"/>
              <a:t>izlazili </a:t>
            </a:r>
            <a:r>
              <a:rPr lang="hr-HR" sz="2200" dirty="0"/>
              <a:t>iz </a:t>
            </a:r>
            <a:r>
              <a:rPr lang="hr-HR" sz="2200" dirty="0" err="1" smtClean="0"/>
              <a:t>SnjegoGrada</a:t>
            </a:r>
            <a:r>
              <a:rPr lang="hr-HR" sz="2200" dirty="0" smtClean="0"/>
              <a:t> </a:t>
            </a:r>
            <a:r>
              <a:rPr lang="hr-HR" sz="2200" dirty="0"/>
              <a:t>išli su </a:t>
            </a:r>
            <a:r>
              <a:rPr lang="hr-HR" sz="2200" dirty="0" smtClean="0"/>
              <a:t>dugo </a:t>
            </a:r>
            <a:r>
              <a:rPr lang="hr-HR" sz="2200" dirty="0"/>
              <a:t>i </a:t>
            </a:r>
            <a:r>
              <a:rPr lang="hr-HR" sz="2200" dirty="0" err="1"/>
              <a:t>duuuuuuugo</a:t>
            </a:r>
            <a:r>
              <a:rPr lang="hr-HR" sz="2200" dirty="0"/>
              <a:t> po jednoj stazici. Hodali su i hodali i </a:t>
            </a:r>
            <a:r>
              <a:rPr lang="hr-HR" sz="2200" dirty="0" smtClean="0"/>
              <a:t>pala je noć</a:t>
            </a:r>
            <a:r>
              <a:rPr lang="hr-HR" sz="2200" dirty="0"/>
              <a:t>. </a:t>
            </a:r>
            <a:r>
              <a:rPr lang="hr-HR" sz="2200" dirty="0" smtClean="0"/>
              <a:t>Danica </a:t>
            </a:r>
            <a:r>
              <a:rPr lang="hr-HR" sz="2200" dirty="0"/>
              <a:t>je odlučila da </a:t>
            </a:r>
            <a:r>
              <a:rPr lang="hr-HR" sz="2200" dirty="0" smtClean="0"/>
              <a:t>će </a:t>
            </a:r>
            <a:r>
              <a:rPr lang="hr-HR" sz="2200" dirty="0"/>
              <a:t>na cesti odmoriti. Dok su spavali, godila im je noć jer je </a:t>
            </a:r>
            <a:r>
              <a:rPr lang="hr-HR" sz="2200" dirty="0" smtClean="0"/>
              <a:t>bilo </a:t>
            </a:r>
            <a:r>
              <a:rPr lang="hr-HR" sz="2200" dirty="0"/>
              <a:t>hladnije. Odmah </a:t>
            </a:r>
            <a:r>
              <a:rPr lang="hr-HR" sz="2200" dirty="0" smtClean="0"/>
              <a:t>ujutro </a:t>
            </a:r>
            <a:r>
              <a:rPr lang="hr-HR" sz="2200" dirty="0"/>
              <a:t>nastavili </a:t>
            </a:r>
            <a:r>
              <a:rPr lang="hr-HR" sz="2200" dirty="0" smtClean="0"/>
              <a:t>su put</a:t>
            </a:r>
            <a:r>
              <a:rPr lang="hr-HR" sz="2200" dirty="0"/>
              <a:t>. </a:t>
            </a:r>
            <a:r>
              <a:rPr lang="hr-HR" sz="2200" dirty="0" smtClean="0"/>
              <a:t>Tako </a:t>
            </a:r>
            <a:r>
              <a:rPr lang="hr-HR" sz="2200" dirty="0"/>
              <a:t>su došli do </a:t>
            </a:r>
            <a:r>
              <a:rPr lang="hr-HR" sz="2200" dirty="0" smtClean="0"/>
              <a:t>gradića </a:t>
            </a:r>
            <a:r>
              <a:rPr lang="hr-HR" sz="2200" dirty="0"/>
              <a:t>koji je bio </a:t>
            </a:r>
            <a:r>
              <a:rPr lang="hr-HR" sz="2200" dirty="0" smtClean="0"/>
              <a:t>pun snijega. U tom </a:t>
            </a:r>
            <a:r>
              <a:rPr lang="hr-HR" sz="2200" dirty="0"/>
              <a:t>gradiću su bili drugačiji stanovnici. Isto su bili snjegovići, ali </a:t>
            </a:r>
            <a:r>
              <a:rPr lang="hr-HR" sz="2200" dirty="0" smtClean="0"/>
              <a:t>nisu imali gradonačelnicu i imali </a:t>
            </a:r>
            <a:r>
              <a:rPr lang="hr-HR" sz="2200" dirty="0"/>
              <a:t>su druge </a:t>
            </a:r>
            <a:r>
              <a:rPr lang="hr-HR" sz="2200" dirty="0" smtClean="0"/>
              <a:t>običaje. </a:t>
            </a:r>
            <a:r>
              <a:rPr lang="hr-HR" sz="2200" dirty="0"/>
              <a:t>Gradonačelnica </a:t>
            </a:r>
            <a:r>
              <a:rPr lang="hr-HR" sz="2200" dirty="0" smtClean="0"/>
              <a:t>je odlučila </a:t>
            </a:r>
            <a:r>
              <a:rPr lang="hr-HR" sz="2200" dirty="0"/>
              <a:t>da će neko vrijeme ostati ovdje. Našli su udoban smještaj. Nakon toga su odmah potražili </a:t>
            </a:r>
            <a:r>
              <a:rPr lang="hr-HR" sz="2200" dirty="0" smtClean="0"/>
              <a:t>dućan </a:t>
            </a:r>
            <a:r>
              <a:rPr lang="hr-HR" sz="2200" dirty="0"/>
              <a:t>s </a:t>
            </a:r>
            <a:r>
              <a:rPr lang="hr-HR" sz="2200" dirty="0" smtClean="0"/>
              <a:t>hranom. </a:t>
            </a:r>
            <a:r>
              <a:rPr lang="hr-HR" sz="2200" dirty="0"/>
              <a:t>Dva dana su </a:t>
            </a:r>
            <a:r>
              <a:rPr lang="hr-HR" sz="2200" dirty="0" smtClean="0"/>
              <a:t>ostali</a:t>
            </a:r>
            <a:r>
              <a:rPr lang="hr-HR" sz="2200" dirty="0"/>
              <a:t>,</a:t>
            </a:r>
            <a:r>
              <a:rPr lang="hr-HR" sz="2200" dirty="0" smtClean="0"/>
              <a:t> </a:t>
            </a:r>
            <a:r>
              <a:rPr lang="hr-HR" sz="2200" dirty="0"/>
              <a:t>pa </a:t>
            </a:r>
            <a:r>
              <a:rPr lang="hr-HR" sz="2200" dirty="0" smtClean="0"/>
              <a:t>su nastavili </a:t>
            </a:r>
            <a:r>
              <a:rPr lang="hr-HR" sz="2200" dirty="0"/>
              <a:t>put. </a:t>
            </a:r>
            <a:r>
              <a:rPr lang="hr-HR" sz="2200" dirty="0" smtClean="0"/>
              <a:t>Sad su bili brži i </a:t>
            </a:r>
            <a:r>
              <a:rPr lang="hr-HR" sz="2200" dirty="0"/>
              <a:t>puniji energije. I tako su </a:t>
            </a:r>
            <a:r>
              <a:rPr lang="hr-HR" sz="2200" dirty="0" smtClean="0"/>
              <a:t>prevalili </a:t>
            </a:r>
            <a:r>
              <a:rPr lang="hr-HR" sz="2200" dirty="0"/>
              <a:t>50 km u </a:t>
            </a:r>
            <a:r>
              <a:rPr lang="hr-HR" sz="2200" dirty="0" smtClean="0"/>
              <a:t>sat i pol. </a:t>
            </a:r>
            <a:r>
              <a:rPr lang="hr-HR" sz="2200" dirty="0"/>
              <a:t>Došla je </a:t>
            </a:r>
            <a:r>
              <a:rPr lang="hr-HR" sz="2200" dirty="0" smtClean="0"/>
              <a:t>ponoć</a:t>
            </a:r>
            <a:r>
              <a:rPr lang="hr-HR" sz="2200" dirty="0"/>
              <a:t>, a nisu se ni malo umorili. Nastavili su putovanje. </a:t>
            </a:r>
            <a:r>
              <a:rPr lang="hr-HR" sz="2200" dirty="0" smtClean="0"/>
              <a:t>I </a:t>
            </a:r>
            <a:r>
              <a:rPr lang="hr-HR" sz="2200" dirty="0"/>
              <a:t>dalje su hodali, a u zoru </a:t>
            </a:r>
            <a:r>
              <a:rPr lang="hr-HR" sz="2200" dirty="0" smtClean="0"/>
              <a:t>odjednom svi zaspali. Spavali </a:t>
            </a:r>
            <a:r>
              <a:rPr lang="hr-HR" sz="2200" dirty="0"/>
              <a:t>su d</a:t>
            </a:r>
            <a:r>
              <a:rPr lang="hr-HR" sz="2200" dirty="0" smtClean="0"/>
              <a:t>o </a:t>
            </a:r>
            <a:r>
              <a:rPr lang="hr-HR" sz="2200" dirty="0"/>
              <a:t>popodne. Zatim su </a:t>
            </a:r>
            <a:r>
              <a:rPr lang="hr-HR" sz="2200" dirty="0" smtClean="0"/>
              <a:t>ponovno hodali, radosni </a:t>
            </a:r>
            <a:r>
              <a:rPr lang="hr-HR" sz="2200" dirty="0"/>
              <a:t>i veseli. Došli su do jedne šume, a iza šume se vidjela planina. </a:t>
            </a:r>
            <a:r>
              <a:rPr lang="hr-HR" sz="2200" dirty="0" smtClean="0"/>
              <a:t>Šuma je bila prepuna </a:t>
            </a:r>
            <a:r>
              <a:rPr lang="hr-HR" sz="2200" dirty="0"/>
              <a:t>vukova, </a:t>
            </a:r>
            <a:r>
              <a:rPr lang="hr-HR" sz="2200" dirty="0" smtClean="0"/>
              <a:t>divljih </a:t>
            </a:r>
            <a:r>
              <a:rPr lang="hr-HR" sz="2200" dirty="0"/>
              <a:t>svinja, srna i </a:t>
            </a:r>
            <a:r>
              <a:rPr lang="hr-HR" sz="2200" dirty="0" smtClean="0"/>
              <a:t>divljih </a:t>
            </a:r>
            <a:r>
              <a:rPr lang="hr-HR" sz="2200" dirty="0"/>
              <a:t>životinja. </a:t>
            </a:r>
            <a:r>
              <a:rPr lang="hr-HR" sz="2200" dirty="0" smtClean="0"/>
              <a:t>Dugo </a:t>
            </a:r>
            <a:r>
              <a:rPr lang="hr-HR" sz="2200" dirty="0"/>
              <a:t>su odlučivali hoće li riskirati </a:t>
            </a:r>
            <a:r>
              <a:rPr lang="hr-HR" sz="2200" dirty="0" smtClean="0"/>
              <a:t>i proći kroz šumu</a:t>
            </a:r>
            <a:r>
              <a:rPr lang="hr-HR" sz="2200" dirty="0"/>
              <a:t>. Na kraju su odlučili </a:t>
            </a:r>
            <a:r>
              <a:rPr lang="hr-HR" sz="2200" dirty="0" smtClean="0"/>
              <a:t>ići dužim putem okolo. Imali </a:t>
            </a:r>
            <a:r>
              <a:rPr lang="hr-HR" sz="2200" dirty="0"/>
              <a:t>su </a:t>
            </a:r>
            <a:r>
              <a:rPr lang="hr-HR" sz="2200" dirty="0" smtClean="0"/>
              <a:t>već i manje snage</a:t>
            </a:r>
            <a:r>
              <a:rPr lang="hr-HR" sz="2200" dirty="0"/>
              <a:t>. </a:t>
            </a:r>
            <a:r>
              <a:rPr lang="hr-HR" sz="2200" dirty="0" smtClean="0"/>
              <a:t>Jedva su hodali dok nisu stigli u snježnu planinu.</a:t>
            </a:r>
            <a:endParaRPr lang="hr-HR" sz="2200" dirty="0"/>
          </a:p>
        </p:txBody>
      </p:sp>
    </p:spTree>
    <p:extLst>
      <p:ext uri="{BB962C8B-B14F-4D97-AF65-F5344CB8AC3E}">
        <p14:creationId xmlns:p14="http://schemas.microsoft.com/office/powerpoint/2010/main" val="1964767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261936"/>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451138" y="5011188"/>
            <a:ext cx="2743200" cy="541658"/>
          </a:xfrm>
        </p:spPr>
        <p:txBody>
          <a:bodyPr>
            <a:noAutofit/>
          </a:bodyPr>
          <a:lstStyle/>
          <a:p>
            <a:pPr marL="0" indent="0">
              <a:buNone/>
            </a:pPr>
            <a:r>
              <a:rPr lang="hr-HR" sz="2400" dirty="0"/>
              <a:t>Andrej </a:t>
            </a:r>
            <a:r>
              <a:rPr lang="hr-HR" sz="2400" dirty="0" err="1"/>
              <a:t>Matijaščić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2</a:t>
            </a:fld>
            <a:endParaRPr lang="hr-HR"/>
          </a:p>
        </p:txBody>
      </p:sp>
      <p:pic>
        <p:nvPicPr>
          <p:cNvPr id="7" name="Rezervirano mjesto sadržaja 6">
            <a:extLst>
              <a:ext uri="{FF2B5EF4-FFF2-40B4-BE49-F238E27FC236}">
                <a16:creationId xmlns:a16="http://schemas.microsoft.com/office/drawing/2014/main" id="{5836F319-AE74-482D-AD6A-7EE8295F33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6781" y="1039758"/>
            <a:ext cx="4280451" cy="3576167"/>
          </a:xfrm>
        </p:spPr>
      </p:pic>
      <p:sp>
        <p:nvSpPr>
          <p:cNvPr id="5" name="Pravokutnik 4">
            <a:extLst>
              <a:ext uri="{FF2B5EF4-FFF2-40B4-BE49-F238E27FC236}">
                <a16:creationId xmlns:a16="http://schemas.microsoft.com/office/drawing/2014/main" id="{6B9783D2-8632-4FA4-AEAF-5FB09E236385}"/>
              </a:ext>
            </a:extLst>
          </p:cNvPr>
          <p:cNvSpPr/>
          <p:nvPr/>
        </p:nvSpPr>
        <p:spPr>
          <a:xfrm>
            <a:off x="496958" y="584933"/>
            <a:ext cx="6884503" cy="5975354"/>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Jednog dana Šiljo je u školi imao stoti dan škole i učiteljica im je rekla da na taj dan cijeli dan imaju samo tjelesni. Na putu do škole padao je jako snijeg, Brzo je otrčao kući, smazao maminu palačinku i otišao se van igrati na snijegu. Odjednom se našao na totalno krivom mjestu. Bilo je puno snijega i kućice kakve još nikad nije vidio. Kroz prozor slastičarnice vidio je sladoled i neku čudnu osobu roza lica koja jede baš onaj od jagode. Uz nju bio je dječak obučen u snješka. Prepao se. Svi oko njega bili su snjegovići.  Pogledao je svoje noge i vidio da je i on postao snjegović. Sve oko njega bilo je od leda. A umjesto ruku dječaci su imali metle. Protrljao je oči i pogledao ponovno. Ali vidio je sve isto. Grad pun snjegovića. Jedan ga je pogodio grudom, i to ga je prenulo iz sna. On je to samo zaspao. Gdje su li moje palačinke, pitao se.</a:t>
            </a:r>
          </a:p>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I gdje su sad svi oni snjegovići. 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SnjegoGradu</a:t>
            </a:r>
            <a:r>
              <a:rPr lang="hr-HR" sz="2200" dirty="0">
                <a:latin typeface="Calibri" panose="020F0502020204030204" pitchFamily="34" charset="0"/>
                <a:ea typeface="Calibri" panose="020F0502020204030204" pitchFamily="34" charset="0"/>
                <a:cs typeface="Times New Roman" panose="02020603050405020304" pitchFamily="18" charset="0"/>
              </a:rPr>
              <a:t>!</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96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9" y="253318"/>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342854" y="4723854"/>
            <a:ext cx="2743200" cy="541658"/>
          </a:xfrm>
        </p:spPr>
        <p:txBody>
          <a:bodyPr>
            <a:noAutofit/>
          </a:bodyPr>
          <a:lstStyle/>
          <a:p>
            <a:pPr marL="0" indent="0">
              <a:buNone/>
            </a:pPr>
            <a:r>
              <a:rPr lang="hr-HR" sz="2400" dirty="0" err="1"/>
              <a:t>Relja</a:t>
            </a:r>
            <a:r>
              <a:rPr lang="hr-HR" sz="2400" dirty="0"/>
              <a:t> </a:t>
            </a:r>
            <a:r>
              <a:rPr lang="hr-HR" sz="2400" dirty="0" err="1"/>
              <a:t>Severović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3</a:t>
            </a:fld>
            <a:endParaRPr lang="hr-HR"/>
          </a:p>
        </p:txBody>
      </p:sp>
      <p:pic>
        <p:nvPicPr>
          <p:cNvPr id="7" name="Rezervirano mjesto sadržaja 6">
            <a:extLst>
              <a:ext uri="{FF2B5EF4-FFF2-40B4-BE49-F238E27FC236}">
                <a16:creationId xmlns:a16="http://schemas.microsoft.com/office/drawing/2014/main" id="{12EB075A-1894-46A8-A2EC-3D68BF2D80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0643" y="749080"/>
            <a:ext cx="4585253" cy="3281499"/>
          </a:xfrm>
        </p:spPr>
      </p:pic>
      <p:sp>
        <p:nvSpPr>
          <p:cNvPr id="5" name="Pravokutnik 4">
            <a:extLst>
              <a:ext uri="{FF2B5EF4-FFF2-40B4-BE49-F238E27FC236}">
                <a16:creationId xmlns:a16="http://schemas.microsoft.com/office/drawing/2014/main" id="{61C22DD6-34F4-4E56-9564-5FDB71181A44}"/>
              </a:ext>
            </a:extLst>
          </p:cNvPr>
          <p:cNvSpPr/>
          <p:nvPr/>
        </p:nvSpPr>
        <p:spPr>
          <a:xfrm>
            <a:off x="496959" y="627684"/>
            <a:ext cx="6473684" cy="5872762"/>
          </a:xfrm>
          <a:prstGeom prst="rect">
            <a:avLst/>
          </a:prstGeom>
        </p:spPr>
        <p:txBody>
          <a:bodyPr wrap="square">
            <a:spAutoFit/>
          </a:bodyPr>
          <a:lstStyle/>
          <a:p>
            <a:pPr>
              <a:lnSpc>
                <a:spcPct val="107000"/>
              </a:lnSpc>
              <a:spcAft>
                <a:spcPts val="800"/>
              </a:spcAft>
            </a:pP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SnjegoGrad</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je jako lijep grad, velik je skoro kao Samobor. Ima oko 21 739 stanovnika, što je jako puno za običan grad. U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SnjegoGradu</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ima 30 000 kuća, nešto stambenih zgrada, a nešto vikendica. Snjegovići tu dolaze za vikend ili za praznike. Kuće imaju crvene, plave ili ljubičaste krovove, a obično su  zelenih, ljubičastih ili bijelih boja. Auti su uglavnom tamno­ plavi, tamno ljubičasti, svijetlo zeleni i jarko crveni. Ima svakakvih: Audi,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Porshe</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Ferrari</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Golf, Škoda, Ford,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Lamborghini</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Jugo i mnogi drugi. Kuće su velike kao i normalne kuće samo što su od snijega i baš su zato posebne. Imena stanovnika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SnjegoGrada</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su Crveni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Coflek</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Plavi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Coflek</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Zeleni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Coflek</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Žuta Kapica, Ljubičasta Kapa… a ime gradonačelnice Danica. Danica će biti smijenjena i nova gradonačelnica bit će Klara. Radnja </a:t>
            </a:r>
            <a:r>
              <a:rPr lang="hr-HR"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SnjegoGrada</a:t>
            </a:r>
            <a:r>
              <a:rPr lang="hr-HR" sz="2200" dirty="0">
                <a:solidFill>
                  <a:srgbClr val="000000"/>
                </a:solidFill>
                <a:latin typeface="Calibri" panose="020F0502020204030204" pitchFamily="34" charset="0"/>
                <a:ea typeface="Calibri" panose="020F0502020204030204" pitchFamily="34" charset="0"/>
                <a:cs typeface="Calibri" panose="020F0502020204030204" pitchFamily="34" charset="0"/>
              </a:rPr>
              <a:t> odvija se 2017 godine.</a:t>
            </a:r>
            <a:endParaRPr lang="hr-HR"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4037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342900" y="189888"/>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9268327" y="4826264"/>
            <a:ext cx="1905000" cy="541658"/>
          </a:xfrm>
        </p:spPr>
        <p:txBody>
          <a:bodyPr>
            <a:noAutofit/>
          </a:bodyPr>
          <a:lstStyle/>
          <a:p>
            <a:pPr marL="0" indent="0">
              <a:buNone/>
            </a:pPr>
            <a:r>
              <a:rPr lang="hr-HR" sz="2400" dirty="0"/>
              <a:t>Lana Jurišić</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4</a:t>
            </a:fld>
            <a:endParaRPr lang="hr-HR"/>
          </a:p>
        </p:txBody>
      </p:sp>
      <p:pic>
        <p:nvPicPr>
          <p:cNvPr id="11" name="Rezervirano mjesto sadržaja 10">
            <a:extLst>
              <a:ext uri="{FF2B5EF4-FFF2-40B4-BE49-F238E27FC236}">
                <a16:creationId xmlns:a16="http://schemas.microsoft.com/office/drawing/2014/main" id="{3C5F3DA3-F425-4CF0-A928-235F134ECE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48865" y="858919"/>
            <a:ext cx="3697357" cy="3520576"/>
          </a:xfrm>
        </p:spPr>
      </p:pic>
      <p:sp>
        <p:nvSpPr>
          <p:cNvPr id="5" name="Pravokutnik 4">
            <a:extLst>
              <a:ext uri="{FF2B5EF4-FFF2-40B4-BE49-F238E27FC236}">
                <a16:creationId xmlns:a16="http://schemas.microsoft.com/office/drawing/2014/main" id="{B6F028D3-9DDD-4999-97BF-71A9D5EA742B}"/>
              </a:ext>
            </a:extLst>
          </p:cNvPr>
          <p:cNvSpPr/>
          <p:nvPr/>
        </p:nvSpPr>
        <p:spPr>
          <a:xfrm>
            <a:off x="342900" y="520368"/>
            <a:ext cx="7807187" cy="5872762"/>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Gradonačelnica Danica završila je u zatvoru. Previše je naređivala i stalno se hvalila ljepotom. Svi snjegovići bili su već umorni od Danice. Nisu je više htjeli. Neki su odselili iz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a:t>
            </a:r>
            <a:r>
              <a:rPr lang="hr-HR" sz="2200" dirty="0">
                <a:latin typeface="Calibri" panose="020F0502020204030204" pitchFamily="34" charset="0"/>
                <a:ea typeface="Calibri" panose="020F0502020204030204" pitchFamily="34" charset="0"/>
                <a:cs typeface="Times New Roman" panose="02020603050405020304" pitchFamily="18" charset="0"/>
              </a:rPr>
              <a:t>. Stražari su kraljicu stavili u zatvor na 5 godina. 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t>
            </a:r>
            <a:r>
              <a:rPr lang="hr-HR" sz="2200" dirty="0">
                <a:latin typeface="Calibri" panose="020F0502020204030204" pitchFamily="34" charset="0"/>
                <a:ea typeface="Calibri" panose="020F0502020204030204" pitchFamily="34" charset="0"/>
                <a:cs typeface="Times New Roman" panose="02020603050405020304" pitchFamily="18" charset="0"/>
              </a:rPr>
              <a:t> je došla djevojka po imenu Klara. Bila je visoka, duge plave kose i plavih očiju. Imala je crvenu haljinu i crne štikle. Snjegovići su htjeli da ona bude nova načelnica. Klara je bila dražesna djevojka, puna veselja i jako je voljela pomagati ljudima oko poslova. Bila je ljubazna i dala siromašnom dječaku čokoladicu. Nije znala da su snjegovići na drvo stavili poruku: Draga Klara, svi te vole, jako si ljubazna i voliš pomagati. Možeš li nam biti nova načelnica? Klara je počela plakati jer joj još nitko nije napisao tako lijepu poruku. Pristala je. Nije htjela da stalno rade pa im je za početak dala ručak i desert - sladoled od čokolade. Bili su sretni. Prvi njihov zadatak bio je da očiste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t>
            </a:r>
            <a:r>
              <a:rPr lang="hr-HR" sz="2200" dirty="0">
                <a:latin typeface="Calibri" panose="020F0502020204030204" pitchFamily="34" charset="0"/>
                <a:ea typeface="Calibri" panose="020F0502020204030204" pitchFamily="34" charset="0"/>
                <a:cs typeface="Times New Roman" panose="02020603050405020304" pitchFamily="18" charset="0"/>
              </a:rPr>
              <a:t> jer je bio u velikom neredu, pun smeća. Klara im je pomogla. Nakon toga svi su se mogli samo odmarati. </a:t>
            </a:r>
          </a:p>
        </p:txBody>
      </p:sp>
    </p:spTree>
    <p:extLst>
      <p:ext uri="{BB962C8B-B14F-4D97-AF65-F5344CB8AC3E}">
        <p14:creationId xmlns:p14="http://schemas.microsoft.com/office/powerpoint/2010/main" val="4256417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609600" y="513728"/>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285224" y="4722246"/>
            <a:ext cx="2743200" cy="541658"/>
          </a:xfrm>
        </p:spPr>
        <p:txBody>
          <a:bodyPr>
            <a:noAutofit/>
          </a:bodyPr>
          <a:lstStyle/>
          <a:p>
            <a:pPr marL="0" indent="0">
              <a:buNone/>
            </a:pPr>
            <a:r>
              <a:rPr lang="hr-HR" sz="2400" dirty="0"/>
              <a:t>Tamara Bajt</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5</a:t>
            </a:fld>
            <a:endParaRPr lang="hr-HR"/>
          </a:p>
        </p:txBody>
      </p:sp>
      <p:pic>
        <p:nvPicPr>
          <p:cNvPr id="8" name="Rezervirano mjesto sadržaja 7">
            <a:extLst>
              <a:ext uri="{FF2B5EF4-FFF2-40B4-BE49-F238E27FC236}">
                <a16:creationId xmlns:a16="http://schemas.microsoft.com/office/drawing/2014/main" id="{71CDF8AA-FB0F-4C86-969A-A9D58D0E32A1}"/>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421477" y="1514613"/>
            <a:ext cx="4084984" cy="2756597"/>
          </a:xfrm>
        </p:spPr>
      </p:pic>
      <p:sp>
        <p:nvSpPr>
          <p:cNvPr id="11" name="TekstniOkvir 10">
            <a:extLst>
              <a:ext uri="{FF2B5EF4-FFF2-40B4-BE49-F238E27FC236}">
                <a16:creationId xmlns:a16="http://schemas.microsoft.com/office/drawing/2014/main" id="{FB6FC555-0A69-4849-975A-2CB67160DCE8}"/>
              </a:ext>
            </a:extLst>
          </p:cNvPr>
          <p:cNvSpPr txBox="1"/>
          <p:nvPr/>
        </p:nvSpPr>
        <p:spPr>
          <a:xfrm>
            <a:off x="609600" y="847150"/>
            <a:ext cx="6679096" cy="5509200"/>
          </a:xfrm>
          <a:prstGeom prst="rect">
            <a:avLst/>
          </a:prstGeom>
          <a:noFill/>
        </p:spPr>
        <p:txBody>
          <a:bodyPr wrap="square" rtlCol="0">
            <a:spAutoFit/>
          </a:bodyPr>
          <a:lstStyle/>
          <a:p>
            <a:r>
              <a:rPr lang="hr-HR" sz="2200" dirty="0"/>
              <a:t>Jednoga se dana konačno otvorila nova trgovina kapa. Svi su jako dugo čekali da se otvori, i dočekali su. Kad se trgovina otvorila odmah su brzo utrčali. Gurali su se pa dobro da nije pukla kao bomba. Pola njih je moralo izaći iz trgovine jer je bila prevelika gužva. Oni koji su čekali morali su čekati puna 2 sata. </a:t>
            </a:r>
            <a:r>
              <a:rPr lang="hr-HR" sz="2200" dirty="0" err="1"/>
              <a:t>Sanjegovići</a:t>
            </a:r>
            <a:r>
              <a:rPr lang="hr-HR" sz="2200" dirty="0"/>
              <a:t> su u trgovini kupili skoro sve kape. Ostalo ih je još jako malo za drugu turu ulaska. Osiguranje je moralo puno snjegovića izbaciti iz trgovine. I tako su napravili. Konačno je došla na red druga tura za ulazak. Kupili su svaki po jednu kapicu jer više nije bilo. </a:t>
            </a:r>
          </a:p>
          <a:p>
            <a:r>
              <a:rPr lang="hr-HR" sz="2200" dirty="0"/>
              <a:t>Na kraju je trgovina ostala prazna. Nakon toga morala se  zatvoriti zato što više nije bilo kapica. Ali, barem su zaradili puno novaca. Trgovina je novac podijelila svim stanovnicima </a:t>
            </a:r>
            <a:r>
              <a:rPr lang="hr-HR" sz="2200" dirty="0" err="1"/>
              <a:t>SnjegoGrada</a:t>
            </a:r>
            <a:r>
              <a:rPr lang="hr-HR" sz="2200" dirty="0"/>
              <a:t>. I tako su svi bili sretni zato što su dobili i novac i kape.</a:t>
            </a:r>
          </a:p>
        </p:txBody>
      </p:sp>
    </p:spTree>
    <p:extLst>
      <p:ext uri="{BB962C8B-B14F-4D97-AF65-F5344CB8AC3E}">
        <p14:creationId xmlns:p14="http://schemas.microsoft.com/office/powerpoint/2010/main" val="91289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04192" y="283624"/>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415044" y="4948951"/>
            <a:ext cx="2743200" cy="541658"/>
          </a:xfrm>
        </p:spPr>
        <p:txBody>
          <a:bodyPr>
            <a:noAutofit/>
          </a:bodyPr>
          <a:lstStyle/>
          <a:p>
            <a:pPr marL="0" indent="0">
              <a:buNone/>
            </a:pPr>
            <a:r>
              <a:rPr lang="hr-HR" sz="2400" dirty="0" err="1"/>
              <a:t>Fran</a:t>
            </a:r>
            <a:r>
              <a:rPr lang="hr-HR" sz="2400" dirty="0"/>
              <a:t> </a:t>
            </a:r>
            <a:r>
              <a:rPr lang="hr-HR" sz="2400" dirty="0" err="1"/>
              <a:t>Dekalić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6</a:t>
            </a:fld>
            <a:endParaRPr lang="hr-HR"/>
          </a:p>
        </p:txBody>
      </p:sp>
      <p:pic>
        <p:nvPicPr>
          <p:cNvPr id="7" name="Rezervirano mjesto sadržaja 6">
            <a:extLst>
              <a:ext uri="{FF2B5EF4-FFF2-40B4-BE49-F238E27FC236}">
                <a16:creationId xmlns:a16="http://schemas.microsoft.com/office/drawing/2014/main" id="{731C46C6-1F75-423C-8261-4A94433CD2E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3631" b="28419"/>
          <a:stretch/>
        </p:blipFill>
        <p:spPr>
          <a:xfrm>
            <a:off x="7500730" y="1171088"/>
            <a:ext cx="4161183" cy="3607494"/>
          </a:xfrm>
        </p:spPr>
      </p:pic>
      <p:sp>
        <p:nvSpPr>
          <p:cNvPr id="8" name="Pravokutnik 7">
            <a:extLst>
              <a:ext uri="{FF2B5EF4-FFF2-40B4-BE49-F238E27FC236}">
                <a16:creationId xmlns:a16="http://schemas.microsoft.com/office/drawing/2014/main" id="{12083224-2B12-472A-A736-7B10D811C117}"/>
              </a:ext>
            </a:extLst>
          </p:cNvPr>
          <p:cNvSpPr/>
          <p:nvPr/>
        </p:nvSpPr>
        <p:spPr>
          <a:xfrm>
            <a:off x="410818" y="729890"/>
            <a:ext cx="7089912" cy="5872762"/>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Sutra su izbori za novog gradonačelnika. To je događaj godine. Glasat će svih 17 snjegovića. Kandidati su Jana, Mirka, Ana i Lana. Izbori su bili otvoreni od 4 sata ujutro. Na </a:t>
            </a:r>
            <a:r>
              <a:rPr lang="hr-HR" sz="2200" dirty="0" err="1">
                <a:latin typeface="Calibri" panose="020F0502020204030204" pitchFamily="34" charset="0"/>
                <a:ea typeface="Calibri" panose="020F0502020204030204" pitchFamily="34" charset="0"/>
                <a:cs typeface="Times New Roman" panose="02020603050405020304" pitchFamily="18" charset="0"/>
              </a:rPr>
              <a:t>snjegotrgu</a:t>
            </a:r>
            <a:r>
              <a:rPr lang="hr-HR" sz="2200" dirty="0">
                <a:latin typeface="Calibri" panose="020F0502020204030204" pitchFamily="34" charset="0"/>
                <a:ea typeface="Calibri" panose="020F0502020204030204" pitchFamily="34" charset="0"/>
                <a:cs typeface="Times New Roman" panose="02020603050405020304" pitchFamily="18" charset="0"/>
              </a:rPr>
              <a:t> je bilo živahno. Svi su trčali, skakali, vrištali. Vodila je Lana. pa nakon 2 sata Mirka, a Jana je bila zadnja. Mirka je imala je 23 godine, Jana samo 19. Najstarija je bila Lana s 33 godine. Svi su glasali za nju zato jer su mislili da je najiskusnija. Ali, zapravo, najpametnija i najbolja bila je Jana. Išla je na </a:t>
            </a:r>
            <a:r>
              <a:rPr lang="hr-HR" sz="2200" dirty="0" err="1">
                <a:latin typeface="Calibri" panose="020F0502020204030204" pitchFamily="34" charset="0"/>
                <a:ea typeface="Calibri" panose="020F0502020204030204" pitchFamily="34" charset="0"/>
                <a:cs typeface="Times New Roman" panose="02020603050405020304" pitchFamily="18" charset="0"/>
              </a:rPr>
              <a:t>snjegofakultet</a:t>
            </a:r>
            <a:r>
              <a:rPr lang="hr-HR" sz="2200" dirty="0">
                <a:latin typeface="Calibri" panose="020F0502020204030204" pitchFamily="34" charset="0"/>
                <a:ea typeface="Calibri" panose="020F0502020204030204" pitchFamily="34" charset="0"/>
                <a:cs typeface="Times New Roman" panose="02020603050405020304" pitchFamily="18" charset="0"/>
              </a:rPr>
              <a:t>. Na kraju se dogodilo čudo i Jana je dobila sve više glasova. Na kraju je pobijedila! Bila je presretna. nije mogla vjerovati da je uspjela. Bila je najbolja gradonačelnica u povijesti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a:t>
            </a:r>
            <a:r>
              <a:rPr lang="hr-HR" sz="2200" dirty="0">
                <a:latin typeface="Calibri" panose="020F0502020204030204" pitchFamily="34" charset="0"/>
                <a:ea typeface="Calibri" panose="020F0502020204030204" pitchFamily="34" charset="0"/>
                <a:cs typeface="Times New Roman" panose="02020603050405020304" pitchFamily="18" charset="0"/>
              </a:rPr>
              <a:t>. Napravila je festival. Tu je bilo plesa, sporta i informatike. Snjegovići su jako voljeli informatiku. Znali su kodirati, pisati, raditi prezentacije i tablice u Excelu. Jako su bili sretni sa svojom novom gradonačelnicom. </a:t>
            </a:r>
          </a:p>
        </p:txBody>
      </p:sp>
    </p:spTree>
    <p:extLst>
      <p:ext uri="{BB962C8B-B14F-4D97-AF65-F5344CB8AC3E}">
        <p14:creationId xmlns:p14="http://schemas.microsoft.com/office/powerpoint/2010/main" val="36745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307713"/>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610600" y="4908424"/>
            <a:ext cx="2743200" cy="541658"/>
          </a:xfrm>
        </p:spPr>
        <p:txBody>
          <a:bodyPr>
            <a:noAutofit/>
          </a:bodyPr>
          <a:lstStyle/>
          <a:p>
            <a:pPr marL="0" indent="0">
              <a:buNone/>
            </a:pPr>
            <a:r>
              <a:rPr lang="hr-HR" sz="2400" dirty="0"/>
              <a:t>Lucija </a:t>
            </a:r>
            <a:r>
              <a:rPr lang="hr-HR" sz="2400" dirty="0" err="1"/>
              <a:t>Bencalić</a:t>
            </a:r>
            <a:endParaRPr lang="hr-HR" sz="2400" dirty="0"/>
          </a:p>
        </p:txBody>
      </p:sp>
      <p:sp>
        <p:nvSpPr>
          <p:cNvPr id="4" name="Rezervirano mjesto broja slajda 3"/>
          <p:cNvSpPr>
            <a:spLocks noGrp="1"/>
          </p:cNvSpPr>
          <p:nvPr>
            <p:ph type="sldNum" sz="quarter" idx="12"/>
          </p:nvPr>
        </p:nvSpPr>
        <p:spPr/>
        <p:txBody>
          <a:bodyPr/>
          <a:lstStyle/>
          <a:p>
            <a:fld id="{DCEE7784-1BBA-40CE-BA45-63C332E537D3}" type="slidenum">
              <a:rPr lang="hr-HR" smtClean="0"/>
              <a:t>7</a:t>
            </a:fld>
            <a:endParaRPr lang="hr-HR"/>
          </a:p>
        </p:txBody>
      </p:sp>
      <p:pic>
        <p:nvPicPr>
          <p:cNvPr id="7" name="Rezervirano mjesto sadržaja 6">
            <a:extLst>
              <a:ext uri="{FF2B5EF4-FFF2-40B4-BE49-F238E27FC236}">
                <a16:creationId xmlns:a16="http://schemas.microsoft.com/office/drawing/2014/main" id="{84D420F6-B8D6-4885-B0A0-FA3F7CEA29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4035" y="1536978"/>
            <a:ext cx="3500397" cy="2875372"/>
          </a:xfrm>
        </p:spPr>
      </p:pic>
      <p:sp>
        <p:nvSpPr>
          <p:cNvPr id="8" name="TekstniOkvir 7">
            <a:extLst>
              <a:ext uri="{FF2B5EF4-FFF2-40B4-BE49-F238E27FC236}">
                <a16:creationId xmlns:a16="http://schemas.microsoft.com/office/drawing/2014/main" id="{6E0BCE31-5566-49EA-A556-8AA96F5B8920}"/>
              </a:ext>
            </a:extLst>
          </p:cNvPr>
          <p:cNvSpPr txBox="1"/>
          <p:nvPr/>
        </p:nvSpPr>
        <p:spPr>
          <a:xfrm>
            <a:off x="518018" y="630710"/>
            <a:ext cx="7181495" cy="5847755"/>
          </a:xfrm>
          <a:prstGeom prst="rect">
            <a:avLst/>
          </a:prstGeom>
          <a:noFill/>
        </p:spPr>
        <p:txBody>
          <a:bodyPr wrap="square" rtlCol="0">
            <a:spAutoFit/>
          </a:bodyPr>
          <a:lstStyle/>
          <a:p>
            <a:r>
              <a:rPr lang="hr-HR" sz="2200" dirty="0"/>
              <a:t>U </a:t>
            </a:r>
            <a:r>
              <a:rPr lang="hr-HR" sz="2200" dirty="0" err="1"/>
              <a:t>SnjegoGradu</a:t>
            </a:r>
            <a:r>
              <a:rPr lang="hr-HR" sz="2200" dirty="0"/>
              <a:t> je živjela obitelj koja je lijepo provela Božić. Zvali su se </a:t>
            </a:r>
            <a:r>
              <a:rPr lang="hr-HR" sz="2200" dirty="0" err="1"/>
              <a:t>seka</a:t>
            </a:r>
            <a:r>
              <a:rPr lang="hr-HR" sz="2200" dirty="0"/>
              <a:t> Ana, brat Ivan, mama Željka, i tata Davor. Kad su Ana i Ivan ujutro ustali, odmah su dojurili u maminu i tatinu sobu, ali mama i tata su već pili kavu. Vidite djeco kako pada snijeg vani, idemo se van igrati, rekla je mama. Obukli su skafandere, a Ivan se sjetio da treba imati kapu i šal. Mrkva je trebala za snjegovića. Uzeo je onu koju je mama pripremila za ručak.  Mama se nije naljutila. Ima još mrkvica u frižideru. </a:t>
            </a:r>
          </a:p>
          <a:p>
            <a:r>
              <a:rPr lang="hr-HR" sz="2200" dirty="0"/>
              <a:t>Snjegoviću su na glavu stavili tatinu kapu i omotali ga tatinim šalom. Tata ih je tražio, ali nije mogao naći. Na kraju je vidio da je to sve kod snjegovića. Hvala vam mama i tata, jako ste dobri, zaključila su djeca. Kad je došao Božić ujutro su otvarali poklone koji su bili ispod bora. Napravili su nered. Tata je dobio novu kapu i šal. Kasnije su išli kod ujne, sestrične, bratića i tako redom, kod bake i djeda. Imali su puni auto poklona. Kod bake i djeda su ručali, i malo se s njima igrali. To je bio njihov sretan blagdan.</a:t>
            </a:r>
          </a:p>
        </p:txBody>
      </p:sp>
    </p:spTree>
    <p:extLst>
      <p:ext uri="{BB962C8B-B14F-4D97-AF65-F5344CB8AC3E}">
        <p14:creationId xmlns:p14="http://schemas.microsoft.com/office/powerpoint/2010/main" val="296420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437357"/>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7812158" y="5442401"/>
            <a:ext cx="2743200" cy="541658"/>
          </a:xfrm>
        </p:spPr>
        <p:txBody>
          <a:bodyPr>
            <a:noAutofit/>
          </a:bodyPr>
          <a:lstStyle/>
          <a:p>
            <a:pPr marL="0" indent="0">
              <a:buNone/>
            </a:pPr>
            <a:r>
              <a:rPr lang="hr-HR" sz="2400" dirty="0" err="1"/>
              <a:t>Kristian</a:t>
            </a:r>
            <a:r>
              <a:rPr lang="hr-HR" sz="2400" dirty="0"/>
              <a:t> </a:t>
            </a:r>
            <a:r>
              <a:rPr lang="hr-HR" sz="2400" dirty="0" err="1"/>
              <a:t>Dekalić</a:t>
            </a:r>
            <a:r>
              <a:rPr lang="hr-HR" sz="2400" dirty="0"/>
              <a:t> Kos</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8</a:t>
            </a:fld>
            <a:endParaRPr lang="hr-HR"/>
          </a:p>
        </p:txBody>
      </p:sp>
      <p:pic>
        <p:nvPicPr>
          <p:cNvPr id="7" name="Rezervirano mjesto sadržaja 6">
            <a:extLst>
              <a:ext uri="{FF2B5EF4-FFF2-40B4-BE49-F238E27FC236}">
                <a16:creationId xmlns:a16="http://schemas.microsoft.com/office/drawing/2014/main" id="{55F21FEB-232C-4D82-AF36-C5B3A043B2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9784" y="1378209"/>
            <a:ext cx="4464016" cy="3717166"/>
          </a:xfrm>
        </p:spPr>
      </p:pic>
      <p:sp>
        <p:nvSpPr>
          <p:cNvPr id="8" name="Pravokutnik 7">
            <a:extLst>
              <a:ext uri="{FF2B5EF4-FFF2-40B4-BE49-F238E27FC236}">
                <a16:creationId xmlns:a16="http://schemas.microsoft.com/office/drawing/2014/main" id="{5D86EA93-DCD9-4A67-A878-416FE8EF282A}"/>
              </a:ext>
            </a:extLst>
          </p:cNvPr>
          <p:cNvSpPr/>
          <p:nvPr/>
        </p:nvSpPr>
        <p:spPr>
          <a:xfrm>
            <a:off x="496958" y="892702"/>
            <a:ext cx="5994079" cy="5164234"/>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Jednom davno živio je grad po imenu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a:t>
            </a:r>
            <a:r>
              <a:rPr lang="hr-HR" sz="2200" dirty="0">
                <a:latin typeface="Calibri" panose="020F0502020204030204" pitchFamily="34" charset="0"/>
                <a:ea typeface="Calibri" panose="020F0502020204030204" pitchFamily="34" charset="0"/>
                <a:cs typeface="Times New Roman" panose="02020603050405020304" pitchFamily="18" charset="0"/>
              </a:rPr>
              <a:t>. Bio je jako smiješan. Tu je živio snjegović koji je cijeli dan zezao ostale po gradu. HAHAHAHAH Stalno se smijao. On je volio puno jesti pa je svaki dan išao kod susjeda i uzimao mu kobasice s tavana. Jednom mu je susjed prigovorio: hej!!! Stani!!! Zašto jedeš moje kobasice? A on odgovori: ja sam vam gladan. Ja sam mali </a:t>
            </a:r>
            <a:r>
              <a:rPr lang="hr-HR" sz="2200" dirty="0" err="1">
                <a:latin typeface="Calibri" panose="020F0502020204030204" pitchFamily="34" charset="0"/>
                <a:ea typeface="Calibri" panose="020F0502020204030204" pitchFamily="34" charset="0"/>
                <a:cs typeface="Times New Roman" panose="02020603050405020304" pitchFamily="18" charset="0"/>
              </a:rPr>
              <a:t>bucko</a:t>
            </a:r>
            <a:r>
              <a:rPr lang="hr-HR" sz="2200" dirty="0">
                <a:latin typeface="Calibri" panose="020F0502020204030204" pitchFamily="34" charset="0"/>
                <a:ea typeface="Calibri" panose="020F0502020204030204" pitchFamily="34" charset="0"/>
                <a:cs typeface="Times New Roman" panose="02020603050405020304" pitchFamily="18" charset="0"/>
              </a:rPr>
              <a:t>. Jednom prilikom otišao je pješice do sjevernog pola zato što je tamo bilo najviše snijega pa ga je to zanimalo. Volio je jako vodu pa je htio onu najhladniju da ga osvježi. Kad je bilo proljeće ili ljeto bilo mu je jako vruće. Zatvorio se u frižider. Bio je jako brz i svega se sjetio.  </a:t>
            </a:r>
          </a:p>
        </p:txBody>
      </p:sp>
    </p:spTree>
    <p:extLst>
      <p:ext uri="{BB962C8B-B14F-4D97-AF65-F5344CB8AC3E}">
        <p14:creationId xmlns:p14="http://schemas.microsoft.com/office/powerpoint/2010/main" val="47647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19757-B3D2-4A78-B87F-AD7FAAB74626}"/>
              </a:ext>
            </a:extLst>
          </p:cNvPr>
          <p:cNvSpPr>
            <a:spLocks noGrp="1"/>
          </p:cNvSpPr>
          <p:nvPr>
            <p:ph type="title"/>
          </p:nvPr>
        </p:nvSpPr>
        <p:spPr>
          <a:xfrm>
            <a:off x="496958" y="241421"/>
            <a:ext cx="10058400" cy="322997"/>
          </a:xfrm>
        </p:spPr>
        <p:txBody>
          <a:bodyPr>
            <a:noAutofit/>
          </a:bodyPr>
          <a:lstStyle/>
          <a:p>
            <a:r>
              <a:rPr lang="hr-HR" sz="2800" b="1" dirty="0">
                <a:solidFill>
                  <a:srgbClr val="7030A0"/>
                </a:solidFill>
              </a:rPr>
              <a:t>Upoznajmo </a:t>
            </a:r>
            <a:r>
              <a:rPr lang="hr-HR" sz="2800" b="1" dirty="0" err="1">
                <a:solidFill>
                  <a:srgbClr val="7030A0"/>
                </a:solidFill>
              </a:rPr>
              <a:t>SnjegoGrad</a:t>
            </a:r>
            <a:endParaRPr lang="hr-HR" sz="2800" b="1" dirty="0">
              <a:solidFill>
                <a:srgbClr val="7030A0"/>
              </a:solidFill>
            </a:endParaRPr>
          </a:p>
        </p:txBody>
      </p:sp>
      <p:sp>
        <p:nvSpPr>
          <p:cNvPr id="3" name="Rezervirano mjesto sadržaja 2">
            <a:extLst>
              <a:ext uri="{FF2B5EF4-FFF2-40B4-BE49-F238E27FC236}">
                <a16:creationId xmlns:a16="http://schemas.microsoft.com/office/drawing/2014/main" id="{0E98F4F3-4695-433A-ADD7-2C4462DD0E27}"/>
              </a:ext>
            </a:extLst>
          </p:cNvPr>
          <p:cNvSpPr>
            <a:spLocks noGrp="1"/>
          </p:cNvSpPr>
          <p:nvPr>
            <p:ph sz="half" idx="1"/>
          </p:nvPr>
        </p:nvSpPr>
        <p:spPr>
          <a:xfrm>
            <a:off x="8723244" y="5772138"/>
            <a:ext cx="2743200" cy="541658"/>
          </a:xfrm>
        </p:spPr>
        <p:txBody>
          <a:bodyPr>
            <a:noAutofit/>
          </a:bodyPr>
          <a:lstStyle/>
          <a:p>
            <a:pPr marL="0" indent="0">
              <a:buNone/>
            </a:pPr>
            <a:r>
              <a:rPr lang="hr-HR" sz="2400" dirty="0"/>
              <a:t>Ema Dujmović</a:t>
            </a:r>
          </a:p>
        </p:txBody>
      </p:sp>
      <p:sp>
        <p:nvSpPr>
          <p:cNvPr id="4" name="Rezervirano mjesto broja slajda 3"/>
          <p:cNvSpPr>
            <a:spLocks noGrp="1"/>
          </p:cNvSpPr>
          <p:nvPr>
            <p:ph type="sldNum" sz="quarter" idx="12"/>
          </p:nvPr>
        </p:nvSpPr>
        <p:spPr/>
        <p:txBody>
          <a:bodyPr/>
          <a:lstStyle/>
          <a:p>
            <a:fld id="{DCEE7784-1BBA-40CE-BA45-63C332E537D3}" type="slidenum">
              <a:rPr lang="hr-HR" smtClean="0"/>
              <a:t>9</a:t>
            </a:fld>
            <a:endParaRPr lang="hr-HR"/>
          </a:p>
        </p:txBody>
      </p:sp>
      <p:pic>
        <p:nvPicPr>
          <p:cNvPr id="7" name="Rezervirano mjesto sadržaja 6">
            <a:extLst>
              <a:ext uri="{FF2B5EF4-FFF2-40B4-BE49-F238E27FC236}">
                <a16:creationId xmlns:a16="http://schemas.microsoft.com/office/drawing/2014/main" id="{460AC351-674E-4291-88DB-3F9ED605B2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90274" y="1223415"/>
            <a:ext cx="3844263" cy="4096298"/>
          </a:xfrm>
        </p:spPr>
      </p:pic>
      <p:sp>
        <p:nvSpPr>
          <p:cNvPr id="8" name="Pravokutnik 7">
            <a:extLst>
              <a:ext uri="{FF2B5EF4-FFF2-40B4-BE49-F238E27FC236}">
                <a16:creationId xmlns:a16="http://schemas.microsoft.com/office/drawing/2014/main" id="{8F02CE3D-3EDF-4BE6-AD81-9CF194779D10}"/>
              </a:ext>
            </a:extLst>
          </p:cNvPr>
          <p:cNvSpPr/>
          <p:nvPr/>
        </p:nvSpPr>
        <p:spPr>
          <a:xfrm>
            <a:off x="496959" y="696940"/>
            <a:ext cx="7010746" cy="5526513"/>
          </a:xfrm>
          <a:prstGeom prst="rect">
            <a:avLst/>
          </a:prstGeom>
        </p:spPr>
        <p:txBody>
          <a:bodyPr wrap="square">
            <a:spAutoFit/>
          </a:bodyPr>
          <a:lstStyle/>
          <a:p>
            <a:pPr>
              <a:lnSpc>
                <a:spcPct val="107000"/>
              </a:lnSpc>
              <a:spcAft>
                <a:spcPts val="800"/>
              </a:spcAft>
            </a:pPr>
            <a:r>
              <a:rPr lang="hr-HR" sz="2200" dirty="0">
                <a:latin typeface="Calibri" panose="020F0502020204030204" pitchFamily="34" charset="0"/>
                <a:ea typeface="Calibri" panose="020F0502020204030204" pitchFamily="34" charset="0"/>
                <a:cs typeface="Times New Roman" panose="02020603050405020304" pitchFamily="18" charset="0"/>
              </a:rPr>
              <a:t>U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SnjegoGradu</a:t>
            </a:r>
            <a:r>
              <a:rPr lang="hr-HR" sz="2200" dirty="0">
                <a:latin typeface="Calibri" panose="020F0502020204030204" pitchFamily="34" charset="0"/>
                <a:ea typeface="Calibri" panose="020F0502020204030204" pitchFamily="34" charset="0"/>
                <a:cs typeface="Times New Roman" panose="02020603050405020304" pitchFamily="18" charset="0"/>
              </a:rPr>
              <a:t> bilo je sve lijepo i šareno. Danica je bila ponosna na stanovnike. Jedne večeri, Šiljo je šetao i začuo jaki cvilež. Vidio je veliku kartonsku kutiju zgužvanu kao papir iz smeća. Jako je gadljiv, pa je nije htio pipati prstima. Otvorio je kutiju nogom, raširio je oči i ugledao male pse. Kutiju je odnio kući. Ostavio ih je nakratko same da bi obavio kupovinu u „Sve za </a:t>
            </a:r>
            <a:r>
              <a:rPr lang="hr-HR" sz="2200" dirty="0" err="1">
                <a:latin typeface="Calibri" panose="020F0502020204030204" pitchFamily="34" charset="0"/>
                <a:ea typeface="Calibri" panose="020F0502020204030204" pitchFamily="34" charset="0"/>
                <a:cs typeface="Times New Roman" panose="02020603050405020304" pitchFamily="18" charset="0"/>
              </a:rPr>
              <a:t>snjegoljubimce</a:t>
            </a:r>
            <a:r>
              <a:rPr lang="hr-HR" sz="2200" dirty="0">
                <a:latin typeface="Calibri" panose="020F0502020204030204" pitchFamily="34" charset="0"/>
                <a:ea typeface="Calibri" panose="020F0502020204030204" pitchFamily="34" charset="0"/>
                <a:cs typeface="Times New Roman" panose="02020603050405020304" pitchFamily="18" charset="0"/>
              </a:rPr>
              <a:t>“. Nabavio je potrebno: krevet, hranu, igračke, maramice, šampon, zdjelice, ogrlice i češalj. Okupao ih je i oprao, zatim počešljao i nahranio. Sve je prijavio </a:t>
            </a:r>
            <a:r>
              <a:rPr lang="hr-HR" sz="2200" dirty="0" err="1">
                <a:latin typeface="Calibri" panose="020F0502020204030204" pitchFamily="34" charset="0"/>
                <a:ea typeface="Calibri" panose="020F0502020204030204" pitchFamily="34" charset="0"/>
                <a:cs typeface="Times New Roman" panose="02020603050405020304" pitchFamily="18" charset="0"/>
              </a:rPr>
              <a:t>Snjegonačelnici</a:t>
            </a:r>
            <a:r>
              <a:rPr lang="hr-HR" sz="2200" dirty="0">
                <a:latin typeface="Calibri" panose="020F0502020204030204" pitchFamily="34" charset="0"/>
                <a:ea typeface="Calibri" panose="020F0502020204030204" pitchFamily="34" charset="0"/>
                <a:cs typeface="Times New Roman" panose="02020603050405020304" pitchFamily="18" charset="0"/>
              </a:rPr>
              <a:t>. Slijedećeg jutra odlučila je da će sagraditi dom za napuštene </a:t>
            </a:r>
            <a:r>
              <a:rPr lang="hr-HR" sz="2200" dirty="0" err="1">
                <a:latin typeface="Calibri" panose="020F0502020204030204" pitchFamily="34" charset="0"/>
                <a:ea typeface="Calibri" panose="020F0502020204030204" pitchFamily="34" charset="0"/>
                <a:cs typeface="Times New Roman" panose="02020603050405020304" pitchFamily="18" charset="0"/>
              </a:rPr>
              <a:t>snjegoljubimce</a:t>
            </a:r>
            <a:r>
              <a:rPr lang="hr-HR" sz="2200" dirty="0">
                <a:latin typeface="Calibri" panose="020F0502020204030204" pitchFamily="34" charset="0"/>
                <a:ea typeface="Calibri" panose="020F0502020204030204" pitchFamily="34" charset="0"/>
                <a:cs typeface="Times New Roman" panose="02020603050405020304" pitchFamily="18" charset="0"/>
              </a:rPr>
              <a:t>. </a:t>
            </a:r>
            <a:r>
              <a:rPr lang="hr-HR" sz="2200" dirty="0" err="1">
                <a:latin typeface="Calibri" panose="020F0502020204030204" pitchFamily="34" charset="0"/>
                <a:ea typeface="Calibri" panose="020F0502020204030204" pitchFamily="34" charset="0"/>
                <a:cs typeface="Times New Roman" panose="02020603050405020304" pitchFamily="18" charset="0"/>
              </a:rPr>
              <a:t>Snjegograditelji</a:t>
            </a:r>
            <a:r>
              <a:rPr lang="hr-HR" sz="2200" dirty="0">
                <a:latin typeface="Calibri" panose="020F0502020204030204" pitchFamily="34" charset="0"/>
                <a:ea typeface="Calibri" panose="020F0502020204030204" pitchFamily="34" charset="0"/>
                <a:cs typeface="Times New Roman" panose="02020603050405020304" pitchFamily="18" charset="0"/>
              </a:rPr>
              <a:t> su se u isti čas okupili oko zemljišta gdje će biti novi dom. Za PET DANA dom je bio gotov.  Sve životinje su bile sretne i zahvalne. I od tada više napuštenih životinja nije bilo. Šiljo je bio sretan!</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202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1341</TotalTime>
  <Words>2544</Words>
  <Application>Microsoft Office PowerPoint</Application>
  <PresentationFormat>Široki zaslon</PresentationFormat>
  <Paragraphs>58</Paragraphs>
  <Slides>14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14</vt:i4>
      </vt:variant>
    </vt:vector>
  </HeadingPairs>
  <TitlesOfParts>
    <vt:vector size="19" baseType="lpstr">
      <vt:lpstr>Arial</vt:lpstr>
      <vt:lpstr>Calibri</vt:lpstr>
      <vt:lpstr>Calibri Light</vt:lpstr>
      <vt:lpstr>Times New Roman</vt:lpstr>
      <vt:lpstr>Tema sustava Office</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lpstr>Upoznajmo SnjegoGrad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ŠILJO U ČAROBNOM GRADU</dc:title>
  <dc:creator>Sanja Barbarić</dc:creator>
  <cp:lastModifiedBy>informatika00</cp:lastModifiedBy>
  <cp:revision>123</cp:revision>
  <cp:lastPrinted>2022-03-15T09:54:51Z</cp:lastPrinted>
  <dcterms:created xsi:type="dcterms:W3CDTF">2022-01-12T15:54:13Z</dcterms:created>
  <dcterms:modified xsi:type="dcterms:W3CDTF">2022-03-15T09:56:56Z</dcterms:modified>
</cp:coreProperties>
</file>