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20"/>
  </p:notesMasterIdLst>
  <p:sldIdLst>
    <p:sldId id="256" r:id="rId2"/>
    <p:sldId id="259" r:id="rId3"/>
    <p:sldId id="269" r:id="rId4"/>
    <p:sldId id="257" r:id="rId5"/>
    <p:sldId id="258" r:id="rId6"/>
    <p:sldId id="260" r:id="rId7"/>
    <p:sldId id="264" r:id="rId8"/>
    <p:sldId id="261" r:id="rId9"/>
    <p:sldId id="262" r:id="rId10"/>
    <p:sldId id="263" r:id="rId11"/>
    <p:sldId id="265" r:id="rId12"/>
    <p:sldId id="266" r:id="rId13"/>
    <p:sldId id="272" r:id="rId14"/>
    <p:sldId id="273" r:id="rId15"/>
    <p:sldId id="268" r:id="rId16"/>
    <p:sldId id="270" r:id="rId17"/>
    <p:sldId id="271" r:id="rId18"/>
    <p:sldId id="274" r:id="rId19"/>
  </p:sldIdLst>
  <p:sldSz cx="12192000" cy="6858000"/>
  <p:notesSz cx="6792913" cy="992505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7" d="100"/>
          <a:sy n="127" d="100"/>
        </p:scale>
        <p:origin x="29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48100" y="0"/>
            <a:ext cx="2943225" cy="496888"/>
          </a:xfrm>
          <a:prstGeom prst="rect">
            <a:avLst/>
          </a:prstGeom>
        </p:spPr>
        <p:txBody>
          <a:bodyPr vert="horz" lIns="91440" tIns="45720" rIns="91440" bIns="45720" rtlCol="0"/>
          <a:lstStyle>
            <a:lvl1pPr algn="r">
              <a:defRPr sz="1200"/>
            </a:lvl1pPr>
          </a:lstStyle>
          <a:p>
            <a:fld id="{EB179250-848F-4984-A4C7-F40E97C6E920}" type="datetimeFigureOut">
              <a:rPr lang="hr-HR" smtClean="0"/>
              <a:t>15.3.2022.</a:t>
            </a:fld>
            <a:endParaRPr lang="hr-HR"/>
          </a:p>
        </p:txBody>
      </p:sp>
      <p:sp>
        <p:nvSpPr>
          <p:cNvPr id="4" name="Rezervirano mjesto slike slajda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79450" y="4776788"/>
            <a:ext cx="5434013" cy="3908425"/>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9428163"/>
            <a:ext cx="2943225" cy="4968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48100" y="9428163"/>
            <a:ext cx="2943225" cy="496887"/>
          </a:xfrm>
          <a:prstGeom prst="rect">
            <a:avLst/>
          </a:prstGeom>
        </p:spPr>
        <p:txBody>
          <a:bodyPr vert="horz" lIns="91440" tIns="45720" rIns="91440" bIns="45720" rtlCol="0" anchor="b"/>
          <a:lstStyle>
            <a:lvl1pPr algn="r">
              <a:defRPr sz="1200"/>
            </a:lvl1pPr>
          </a:lstStyle>
          <a:p>
            <a:fld id="{C27FF2B7-BD39-4CA8-A5B5-511CBA403FDA}" type="slidenum">
              <a:rPr lang="hr-HR" smtClean="0"/>
              <a:t>‹#›</a:t>
            </a:fld>
            <a:endParaRPr lang="hr-HR"/>
          </a:p>
        </p:txBody>
      </p:sp>
    </p:spTree>
    <p:extLst>
      <p:ext uri="{BB962C8B-B14F-4D97-AF65-F5344CB8AC3E}">
        <p14:creationId xmlns:p14="http://schemas.microsoft.com/office/powerpoint/2010/main" val="397897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E6A8AC-3055-4C1E-839E-4DD00BD4DD58}"/>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D1B38F4A-2CDD-4E9C-ABA6-21B8FEE3F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237C5C20-E706-4D10-BD4D-78F32734E153}"/>
              </a:ext>
            </a:extLst>
          </p:cNvPr>
          <p:cNvSpPr>
            <a:spLocks noGrp="1"/>
          </p:cNvSpPr>
          <p:nvPr>
            <p:ph type="dt" sz="half" idx="10"/>
          </p:nvPr>
        </p:nvSpPr>
        <p:spPr/>
        <p:txBody>
          <a:bodyPr/>
          <a:lstStyle/>
          <a:p>
            <a:fld id="{0A24B43B-6BFB-4289-9437-ABD6FD36860C}" type="datetime1">
              <a:rPr lang="hr-HR" smtClean="0"/>
              <a:t>15.3.2022.</a:t>
            </a:fld>
            <a:endParaRPr lang="hr-HR"/>
          </a:p>
        </p:txBody>
      </p:sp>
      <p:sp>
        <p:nvSpPr>
          <p:cNvPr id="5" name="Rezervirano mjesto podnožja 4">
            <a:extLst>
              <a:ext uri="{FF2B5EF4-FFF2-40B4-BE49-F238E27FC236}">
                <a16:creationId xmlns:a16="http://schemas.microsoft.com/office/drawing/2014/main" id="{B29AF048-EA87-45F4-B6DB-19B69F24E3F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EEC5FC5-39FE-40DB-B676-3E2CC0D34BB5}"/>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200539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4223A4-39DB-45E1-8C84-8FFA478E78C8}"/>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1E0F314-2582-4644-BA65-1BF5A0709D23}"/>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0C8BA262-234C-4F4E-99D8-3456B978FA93}"/>
              </a:ext>
            </a:extLst>
          </p:cNvPr>
          <p:cNvSpPr>
            <a:spLocks noGrp="1"/>
          </p:cNvSpPr>
          <p:nvPr>
            <p:ph type="dt" sz="half" idx="10"/>
          </p:nvPr>
        </p:nvSpPr>
        <p:spPr/>
        <p:txBody>
          <a:bodyPr/>
          <a:lstStyle/>
          <a:p>
            <a:fld id="{F894E644-F007-4AEF-AA36-80729727EA85}" type="datetime1">
              <a:rPr lang="hr-HR" smtClean="0"/>
              <a:t>15.3.2022.</a:t>
            </a:fld>
            <a:endParaRPr lang="hr-HR"/>
          </a:p>
        </p:txBody>
      </p:sp>
      <p:sp>
        <p:nvSpPr>
          <p:cNvPr id="5" name="Rezervirano mjesto podnožja 4">
            <a:extLst>
              <a:ext uri="{FF2B5EF4-FFF2-40B4-BE49-F238E27FC236}">
                <a16:creationId xmlns:a16="http://schemas.microsoft.com/office/drawing/2014/main" id="{B1214F5F-2A52-4907-B3D0-B47308BE6F8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9F07EE6-AB9A-41ED-8F45-8EBBEC7877E2}"/>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94324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869BF2E3-1575-4190-991E-2ECC8C482F1B}"/>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EF5DEEF0-E0BE-4CF0-A8BB-F0B692B7BE10}"/>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9142FFCD-6051-4366-946D-EF77B0B0F8CE}"/>
              </a:ext>
            </a:extLst>
          </p:cNvPr>
          <p:cNvSpPr>
            <a:spLocks noGrp="1"/>
          </p:cNvSpPr>
          <p:nvPr>
            <p:ph type="dt" sz="half" idx="10"/>
          </p:nvPr>
        </p:nvSpPr>
        <p:spPr/>
        <p:txBody>
          <a:bodyPr/>
          <a:lstStyle/>
          <a:p>
            <a:fld id="{13B05D7B-1C49-45F7-BD45-8484DB482404}" type="datetime1">
              <a:rPr lang="hr-HR" smtClean="0"/>
              <a:t>15.3.2022.</a:t>
            </a:fld>
            <a:endParaRPr lang="hr-HR"/>
          </a:p>
        </p:txBody>
      </p:sp>
      <p:sp>
        <p:nvSpPr>
          <p:cNvPr id="5" name="Rezervirano mjesto podnožja 4">
            <a:extLst>
              <a:ext uri="{FF2B5EF4-FFF2-40B4-BE49-F238E27FC236}">
                <a16:creationId xmlns:a16="http://schemas.microsoft.com/office/drawing/2014/main" id="{A97F55E8-2134-4832-96BF-9F286F2FA63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D783E92-5ADC-478B-BE65-A5A11F25D9BD}"/>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03401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5030D3-E23D-4058-AB71-F42E2EF7ABA3}"/>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D5179343-D360-4E63-87EA-E9B0E5F5D8C2}"/>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B0042FC0-C425-4686-87CC-3D464DC13C20}"/>
              </a:ext>
            </a:extLst>
          </p:cNvPr>
          <p:cNvSpPr>
            <a:spLocks noGrp="1"/>
          </p:cNvSpPr>
          <p:nvPr>
            <p:ph type="dt" sz="half" idx="10"/>
          </p:nvPr>
        </p:nvSpPr>
        <p:spPr/>
        <p:txBody>
          <a:bodyPr/>
          <a:lstStyle/>
          <a:p>
            <a:fld id="{DA105700-D9F5-4EE0-A5BE-63973E82744B}" type="datetime1">
              <a:rPr lang="hr-HR" smtClean="0"/>
              <a:t>15.3.2022.</a:t>
            </a:fld>
            <a:endParaRPr lang="hr-HR"/>
          </a:p>
        </p:txBody>
      </p:sp>
      <p:sp>
        <p:nvSpPr>
          <p:cNvPr id="5" name="Rezervirano mjesto podnožja 4">
            <a:extLst>
              <a:ext uri="{FF2B5EF4-FFF2-40B4-BE49-F238E27FC236}">
                <a16:creationId xmlns:a16="http://schemas.microsoft.com/office/drawing/2014/main" id="{9AF02FF3-22D2-4136-87BB-FF4403D6DFB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3644CBE-9792-49DA-B89A-24839F471439}"/>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206317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CB62FC-5E6B-4854-AA90-3DCC2D363DB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542E1366-F5E5-4D06-94D9-077551BDA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28596A8F-4996-43B6-BBDA-B94AFCD8C2CA}"/>
              </a:ext>
            </a:extLst>
          </p:cNvPr>
          <p:cNvSpPr>
            <a:spLocks noGrp="1"/>
          </p:cNvSpPr>
          <p:nvPr>
            <p:ph type="dt" sz="half" idx="10"/>
          </p:nvPr>
        </p:nvSpPr>
        <p:spPr/>
        <p:txBody>
          <a:bodyPr/>
          <a:lstStyle/>
          <a:p>
            <a:fld id="{B4750726-FC6F-4B37-B8D9-6921E84B314C}" type="datetime1">
              <a:rPr lang="hr-HR" smtClean="0"/>
              <a:t>15.3.2022.</a:t>
            </a:fld>
            <a:endParaRPr lang="hr-HR"/>
          </a:p>
        </p:txBody>
      </p:sp>
      <p:sp>
        <p:nvSpPr>
          <p:cNvPr id="5" name="Rezervirano mjesto podnožja 4">
            <a:extLst>
              <a:ext uri="{FF2B5EF4-FFF2-40B4-BE49-F238E27FC236}">
                <a16:creationId xmlns:a16="http://schemas.microsoft.com/office/drawing/2014/main" id="{D2F31F26-6D3D-4FFF-BEBD-29B5B8AEE2A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02AFDDE-FC83-4207-8AB2-E255524B1975}"/>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80027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756939-0F90-4BF7-BF05-26F32801FC9C}"/>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A39146BC-13FF-47DC-8D3E-1BB7CCCA47B1}"/>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F5215647-D530-4F42-8303-8062F2FD528E}"/>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2003050E-2746-4145-9D6E-1F569AD187D9}"/>
              </a:ext>
            </a:extLst>
          </p:cNvPr>
          <p:cNvSpPr>
            <a:spLocks noGrp="1"/>
          </p:cNvSpPr>
          <p:nvPr>
            <p:ph type="dt" sz="half" idx="10"/>
          </p:nvPr>
        </p:nvSpPr>
        <p:spPr/>
        <p:txBody>
          <a:bodyPr/>
          <a:lstStyle/>
          <a:p>
            <a:fld id="{30771B79-D56E-4F59-9CBD-7D704E088268}" type="datetime1">
              <a:rPr lang="hr-HR" smtClean="0"/>
              <a:t>15.3.2022.</a:t>
            </a:fld>
            <a:endParaRPr lang="hr-HR"/>
          </a:p>
        </p:txBody>
      </p:sp>
      <p:sp>
        <p:nvSpPr>
          <p:cNvPr id="6" name="Rezervirano mjesto podnožja 5">
            <a:extLst>
              <a:ext uri="{FF2B5EF4-FFF2-40B4-BE49-F238E27FC236}">
                <a16:creationId xmlns:a16="http://schemas.microsoft.com/office/drawing/2014/main" id="{E0A54DA3-780D-4547-8AA4-A1A75C482E1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0C9A6C4-A648-4C90-A436-B9B09CD91859}"/>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615050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3DF7DA-EFCF-47E9-A2B3-0A97537AD54C}"/>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F555AAA4-A110-4D74-B371-4C7016A62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ACA9D8D8-82BE-4A59-A2C0-B13AE1AB17C3}"/>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9A43F316-4715-423A-987D-EE443A11A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AFA4492B-9EC1-4B43-8D25-D21E733495B5}"/>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03E9FB07-F74A-48CC-AF33-C8B6D91B9500}"/>
              </a:ext>
            </a:extLst>
          </p:cNvPr>
          <p:cNvSpPr>
            <a:spLocks noGrp="1"/>
          </p:cNvSpPr>
          <p:nvPr>
            <p:ph type="dt" sz="half" idx="10"/>
          </p:nvPr>
        </p:nvSpPr>
        <p:spPr/>
        <p:txBody>
          <a:bodyPr/>
          <a:lstStyle/>
          <a:p>
            <a:fld id="{17897DBF-02C8-4A0F-9A05-F6674C07AC08}" type="datetime1">
              <a:rPr lang="hr-HR" smtClean="0"/>
              <a:t>15.3.2022.</a:t>
            </a:fld>
            <a:endParaRPr lang="hr-HR"/>
          </a:p>
        </p:txBody>
      </p:sp>
      <p:sp>
        <p:nvSpPr>
          <p:cNvPr id="8" name="Rezervirano mjesto podnožja 7">
            <a:extLst>
              <a:ext uri="{FF2B5EF4-FFF2-40B4-BE49-F238E27FC236}">
                <a16:creationId xmlns:a16="http://schemas.microsoft.com/office/drawing/2014/main" id="{644A5E91-BB74-4149-9A4A-085DFF58E3C2}"/>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21F2163C-8CE8-40B5-9BA8-2A300DF46216}"/>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734608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1CCEF1-8891-4F51-B538-A1F2E06EB32A}"/>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D78BC268-BCA4-4643-86C8-AC0370FE37CE}"/>
              </a:ext>
            </a:extLst>
          </p:cNvPr>
          <p:cNvSpPr>
            <a:spLocks noGrp="1"/>
          </p:cNvSpPr>
          <p:nvPr>
            <p:ph type="dt" sz="half" idx="10"/>
          </p:nvPr>
        </p:nvSpPr>
        <p:spPr/>
        <p:txBody>
          <a:bodyPr/>
          <a:lstStyle/>
          <a:p>
            <a:fld id="{26B6C701-A886-4E31-8592-0923B2EE2D0D}" type="datetime1">
              <a:rPr lang="hr-HR" smtClean="0"/>
              <a:t>15.3.2022.</a:t>
            </a:fld>
            <a:endParaRPr lang="hr-HR"/>
          </a:p>
        </p:txBody>
      </p:sp>
      <p:sp>
        <p:nvSpPr>
          <p:cNvPr id="4" name="Rezervirano mjesto podnožja 3">
            <a:extLst>
              <a:ext uri="{FF2B5EF4-FFF2-40B4-BE49-F238E27FC236}">
                <a16:creationId xmlns:a16="http://schemas.microsoft.com/office/drawing/2014/main" id="{D8398ABF-33D7-4E03-A020-3AEB2BC2961C}"/>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7BA7BFEA-EF38-47D8-AF1D-AE28EBDC69A7}"/>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57826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35FE0298-0895-46A7-8865-B45D663F3A77}"/>
              </a:ext>
            </a:extLst>
          </p:cNvPr>
          <p:cNvSpPr>
            <a:spLocks noGrp="1"/>
          </p:cNvSpPr>
          <p:nvPr>
            <p:ph type="dt" sz="half" idx="10"/>
          </p:nvPr>
        </p:nvSpPr>
        <p:spPr/>
        <p:txBody>
          <a:bodyPr/>
          <a:lstStyle/>
          <a:p>
            <a:fld id="{6CD4C645-8AF8-4CA4-A961-5F22442990C1}" type="datetime1">
              <a:rPr lang="hr-HR" smtClean="0"/>
              <a:t>15.3.2022.</a:t>
            </a:fld>
            <a:endParaRPr lang="hr-HR"/>
          </a:p>
        </p:txBody>
      </p:sp>
      <p:sp>
        <p:nvSpPr>
          <p:cNvPr id="3" name="Rezervirano mjesto podnožja 2">
            <a:extLst>
              <a:ext uri="{FF2B5EF4-FFF2-40B4-BE49-F238E27FC236}">
                <a16:creationId xmlns:a16="http://schemas.microsoft.com/office/drawing/2014/main" id="{69CE5CA0-A28D-47D7-BB42-0F7FB4B99124}"/>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3ABB1CFC-6967-499B-8131-9002CA139116}"/>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946529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41889B-E14F-43CC-8869-4982F361D0B9}"/>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678FFCD1-AB65-4503-8179-4D3FF4BE4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2567AD2A-DF43-496E-BD1B-AC047FBF3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FF15CAFB-C7AE-46CB-8946-001D3C2DC303}"/>
              </a:ext>
            </a:extLst>
          </p:cNvPr>
          <p:cNvSpPr>
            <a:spLocks noGrp="1"/>
          </p:cNvSpPr>
          <p:nvPr>
            <p:ph type="dt" sz="half" idx="10"/>
          </p:nvPr>
        </p:nvSpPr>
        <p:spPr/>
        <p:txBody>
          <a:bodyPr/>
          <a:lstStyle/>
          <a:p>
            <a:fld id="{95705E40-2FF7-4C99-B72E-15692CF554CE}" type="datetime1">
              <a:rPr lang="hr-HR" smtClean="0"/>
              <a:t>15.3.2022.</a:t>
            </a:fld>
            <a:endParaRPr lang="hr-HR"/>
          </a:p>
        </p:txBody>
      </p:sp>
      <p:sp>
        <p:nvSpPr>
          <p:cNvPr id="6" name="Rezervirano mjesto podnožja 5">
            <a:extLst>
              <a:ext uri="{FF2B5EF4-FFF2-40B4-BE49-F238E27FC236}">
                <a16:creationId xmlns:a16="http://schemas.microsoft.com/office/drawing/2014/main" id="{1325E39D-4C89-4100-B209-9B6B4FA013BA}"/>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9B1E6320-32E7-4FD5-9F29-DB293801C2E6}"/>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587752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FEA31D-E08A-4B0D-A7D9-1BD9EE97D65B}"/>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41C989AC-D09B-4F10-8E00-EF76AA0BF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9289A26E-0EE9-4275-A62A-F19B0A602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6E022D4A-C500-44AB-B498-AA17BC0A3C2B}"/>
              </a:ext>
            </a:extLst>
          </p:cNvPr>
          <p:cNvSpPr>
            <a:spLocks noGrp="1"/>
          </p:cNvSpPr>
          <p:nvPr>
            <p:ph type="dt" sz="half" idx="10"/>
          </p:nvPr>
        </p:nvSpPr>
        <p:spPr/>
        <p:txBody>
          <a:bodyPr/>
          <a:lstStyle/>
          <a:p>
            <a:fld id="{BE09C67C-C466-4A6E-8C4C-DFB5F601B5C6}" type="datetime1">
              <a:rPr lang="hr-HR" smtClean="0"/>
              <a:t>15.3.2022.</a:t>
            </a:fld>
            <a:endParaRPr lang="hr-HR"/>
          </a:p>
        </p:txBody>
      </p:sp>
      <p:sp>
        <p:nvSpPr>
          <p:cNvPr id="6" name="Rezervirano mjesto podnožja 5">
            <a:extLst>
              <a:ext uri="{FF2B5EF4-FFF2-40B4-BE49-F238E27FC236}">
                <a16:creationId xmlns:a16="http://schemas.microsoft.com/office/drawing/2014/main" id="{FA67C176-90C4-4F8A-A025-0724B5BA6B2D}"/>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68B9918-8A15-4776-8C52-E32231CCDF3C}"/>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86269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F4666212-EFE1-44C7-A070-2392000FB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49314572-78E5-4CC9-AA7A-779DEE0FE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D84DC344-3F6A-499A-9B21-6C362907C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CE000-2C1E-4241-90C0-861DCBA3837D}" type="datetime1">
              <a:rPr lang="hr-HR" smtClean="0"/>
              <a:t>15.3.2022.</a:t>
            </a:fld>
            <a:endParaRPr lang="hr-HR"/>
          </a:p>
        </p:txBody>
      </p:sp>
      <p:sp>
        <p:nvSpPr>
          <p:cNvPr id="5" name="Rezervirano mjesto podnožja 4">
            <a:extLst>
              <a:ext uri="{FF2B5EF4-FFF2-40B4-BE49-F238E27FC236}">
                <a16:creationId xmlns:a16="http://schemas.microsoft.com/office/drawing/2014/main" id="{7DCC4404-D162-4E07-9E95-A93FC522E3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2351B453-3CF2-4AB6-8C7B-0FE73F6086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E7784-1BBA-40CE-BA45-63C332E537D3}" type="slidenum">
              <a:rPr lang="hr-HR" smtClean="0"/>
              <a:t>‹#›</a:t>
            </a:fld>
            <a:endParaRPr lang="hr-HR"/>
          </a:p>
        </p:txBody>
      </p:sp>
    </p:spTree>
    <p:extLst>
      <p:ext uri="{BB962C8B-B14F-4D97-AF65-F5344CB8AC3E}">
        <p14:creationId xmlns:p14="http://schemas.microsoft.com/office/powerpoint/2010/main" val="195195332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www.dedabor.com/biznis/menadzment/koliko-je-donesena-odluka-dobra-za-nas/"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A213CA-DF28-4831-B4F4-575ECC0F46F0}"/>
              </a:ext>
            </a:extLst>
          </p:cNvPr>
          <p:cNvSpPr>
            <a:spLocks noGrp="1"/>
          </p:cNvSpPr>
          <p:nvPr>
            <p:ph type="ctrTitle"/>
          </p:nvPr>
        </p:nvSpPr>
        <p:spPr>
          <a:xfrm>
            <a:off x="0" y="1110559"/>
            <a:ext cx="11353799" cy="4636882"/>
          </a:xfrm>
        </p:spPr>
        <p:txBody>
          <a:bodyPr/>
          <a:lstStyle/>
          <a:p>
            <a:r>
              <a:rPr lang="hr-HR" b="1" dirty="0">
                <a:solidFill>
                  <a:srgbClr val="7030A0"/>
                </a:solidFill>
              </a:rPr>
              <a:t>PROBLEMI U SNJEGOGRADU</a:t>
            </a:r>
          </a:p>
        </p:txBody>
      </p:sp>
      <p:sp>
        <p:nvSpPr>
          <p:cNvPr id="3" name="Podnaslov 2">
            <a:extLst>
              <a:ext uri="{FF2B5EF4-FFF2-40B4-BE49-F238E27FC236}">
                <a16:creationId xmlns:a16="http://schemas.microsoft.com/office/drawing/2014/main" id="{04E6A50B-5AD9-4675-862B-52072735683E}"/>
              </a:ext>
            </a:extLst>
          </p:cNvPr>
          <p:cNvSpPr>
            <a:spLocks noGrp="1"/>
          </p:cNvSpPr>
          <p:nvPr>
            <p:ph type="subTitle" idx="1"/>
          </p:nvPr>
        </p:nvSpPr>
        <p:spPr>
          <a:xfrm>
            <a:off x="967410" y="5976730"/>
            <a:ext cx="4293704" cy="598281"/>
          </a:xfrm>
        </p:spPr>
        <p:txBody>
          <a:bodyPr>
            <a:normAutofit/>
          </a:bodyPr>
          <a:lstStyle/>
          <a:p>
            <a:r>
              <a:rPr lang="hr-HR" b="1" dirty="0">
                <a:solidFill>
                  <a:srgbClr val="7030A0"/>
                </a:solidFill>
              </a:rPr>
              <a:t>3. A</a:t>
            </a:r>
          </a:p>
        </p:txBody>
      </p:sp>
      <p:sp>
        <p:nvSpPr>
          <p:cNvPr id="9" name="Rezervirano mjesto broja slajda 8"/>
          <p:cNvSpPr>
            <a:spLocks noGrp="1"/>
          </p:cNvSpPr>
          <p:nvPr>
            <p:ph type="sldNum" sz="quarter" idx="12"/>
          </p:nvPr>
        </p:nvSpPr>
        <p:spPr>
          <a:xfrm>
            <a:off x="8610599" y="6225761"/>
            <a:ext cx="2743200" cy="365125"/>
          </a:xfrm>
        </p:spPr>
        <p:txBody>
          <a:bodyPr/>
          <a:lstStyle/>
          <a:p>
            <a:fld id="{DCEE7784-1BBA-40CE-BA45-63C332E537D3}" type="slidenum">
              <a:rPr lang="hr-HR" smtClean="0"/>
              <a:t>1</a:t>
            </a:fld>
            <a:endParaRPr lang="hr-HR"/>
          </a:p>
        </p:txBody>
      </p:sp>
      <p:pic>
        <p:nvPicPr>
          <p:cNvPr id="6" name="Slika 5">
            <a:extLst>
              <a:ext uri="{FF2B5EF4-FFF2-40B4-BE49-F238E27FC236}">
                <a16:creationId xmlns:a16="http://schemas.microsoft.com/office/drawing/2014/main" id="{B4E9137E-6F6C-4F26-A3DD-E9DFF19EE6B5}"/>
              </a:ext>
            </a:extLst>
          </p:cNvPr>
          <p:cNvPicPr>
            <a:picLocks noChangeAspect="1"/>
          </p:cNvPicPr>
          <p:nvPr/>
        </p:nvPicPr>
        <p:blipFill rotWithShape="1">
          <a:blip r:embed="rId2">
            <a:extLst>
              <a:ext uri="{28A0092B-C50C-407E-A947-70E740481C1C}">
                <a14:useLocalDpi xmlns:a14="http://schemas.microsoft.com/office/drawing/2010/main" val="0"/>
              </a:ext>
            </a:extLst>
          </a:blip>
          <a:srcRect r="48913" b="46655"/>
          <a:stretch/>
        </p:blipFill>
        <p:spPr>
          <a:xfrm>
            <a:off x="530086" y="486546"/>
            <a:ext cx="11025809" cy="3952931"/>
          </a:xfrm>
          <a:prstGeom prst="rect">
            <a:avLst/>
          </a:prstGeom>
        </p:spPr>
      </p:pic>
    </p:spTree>
    <p:extLst>
      <p:ext uri="{BB962C8B-B14F-4D97-AF65-F5344CB8AC3E}">
        <p14:creationId xmlns:p14="http://schemas.microsoft.com/office/powerpoint/2010/main" val="2448764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84475" y="271159"/>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538617" y="835038"/>
            <a:ext cx="6878851" cy="5762194"/>
          </a:xfrm>
        </p:spPr>
        <p:txBody>
          <a:bodyPr>
            <a:normAutofit fontScale="55000" lnSpcReduction="20000"/>
          </a:bodyPr>
          <a:lstStyle/>
          <a:p>
            <a:pPr marL="0" indent="0">
              <a:buNone/>
            </a:pPr>
            <a:r>
              <a:rPr lang="hr-HR" sz="4000" dirty="0"/>
              <a:t>Crvenka, </a:t>
            </a:r>
            <a:r>
              <a:rPr lang="hr-HR" sz="4000" dirty="0" err="1"/>
              <a:t>Plavko</a:t>
            </a:r>
            <a:r>
              <a:rPr lang="hr-HR" sz="4000" dirty="0"/>
              <a:t> i Danica išli su do dućana i putem su ugledali nešto čudno. Bilo je smeđe boje, veliko, i vruće na dodir. </a:t>
            </a:r>
          </a:p>
          <a:p>
            <a:pPr marL="0" indent="0">
              <a:buNone/>
            </a:pPr>
            <a:r>
              <a:rPr lang="hr-HR" sz="4000" dirty="0"/>
              <a:t>Kad se vijest proširila </a:t>
            </a:r>
            <a:r>
              <a:rPr lang="hr-HR" sz="4000" dirty="0" err="1"/>
              <a:t>SnjegoGradom</a:t>
            </a:r>
            <a:r>
              <a:rPr lang="hr-HR" sz="4000" dirty="0"/>
              <a:t>, svi su mislili da će  vrućina doći do njih i da će se rastopiti. </a:t>
            </a:r>
            <a:r>
              <a:rPr lang="hr-HR" sz="4000" dirty="0" err="1"/>
              <a:t>Plavko</a:t>
            </a:r>
            <a:r>
              <a:rPr lang="hr-HR" sz="4000" dirty="0"/>
              <a:t> i Crvenka su ih pokušali smiriti, ali nikako nisu uspjeli. Zatvorili su se u kuće i otvorili frižidere, škrinje, upalili ventilator. Zatvorili su prozore i spustili rolete. Kad bi tko došao do kućice, pričali bi kroz vratašca za poštu.</a:t>
            </a:r>
          </a:p>
          <a:p>
            <a:pPr marL="0" indent="0">
              <a:buNone/>
            </a:pPr>
            <a:r>
              <a:rPr lang="hr-HR" sz="4000" dirty="0"/>
              <a:t>Neki snjegovići su bili hrabri i otišli su istražiti čudnu stvar. Obukli su odijela za gašenje požara da se ne otope, pili ledene sokove i uzeli uže za penjanje. Bacili su uže na vrh i penjali se jedan za drugim. Pronašli su poruku koja je bila urezana u kamen na vrhu, a pisalo je - vulkan mira. Nisu znali što je to uopće vulkan. </a:t>
            </a:r>
          </a:p>
          <a:p>
            <a:pPr marL="0" indent="0">
              <a:buNone/>
            </a:pPr>
            <a:r>
              <a:rPr lang="hr-HR" sz="4000" dirty="0" err="1"/>
              <a:t>Snjegonačelnica</a:t>
            </a:r>
            <a:r>
              <a:rPr lang="hr-HR" sz="4000" dirty="0"/>
              <a:t> Danica pozvala ih je sve na </a:t>
            </a:r>
            <a:r>
              <a:rPr lang="hr-HR" sz="4000" dirty="0" err="1"/>
              <a:t>snjegotrg</a:t>
            </a:r>
            <a:r>
              <a:rPr lang="hr-HR" sz="4000" dirty="0"/>
              <a:t> i objasnila im da je vulkan od sada dio </a:t>
            </a:r>
            <a:r>
              <a:rPr lang="hr-HR" sz="4000" dirty="0" err="1"/>
              <a:t>SnjegoGrada</a:t>
            </a:r>
            <a:r>
              <a:rPr lang="hr-HR" sz="4000" dirty="0"/>
              <a:t>, dio prirode. Nakon početnog šoka, panike i stresa, svi su se smirili i napokon mogli mirno zaspati. Također im je objasnila da je vulkan zapravo izvor topline i da se ne trebaju bojati ako mu se ne približe. Opet su svi mogli mirno šetati po gradu i biti vani. </a:t>
            </a:r>
          </a:p>
          <a:p>
            <a:pPr marL="0" indent="0">
              <a:buNone/>
            </a:pPr>
            <a:endParaRPr lang="hr-HR"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10</a:t>
            </a:fld>
            <a:endParaRPr lang="hr-HR"/>
          </a:p>
        </p:txBody>
      </p:sp>
      <p:sp>
        <p:nvSpPr>
          <p:cNvPr id="6" name="Rezervirano mjesto sadržaja 5">
            <a:extLst>
              <a:ext uri="{FF2B5EF4-FFF2-40B4-BE49-F238E27FC236}">
                <a16:creationId xmlns:a16="http://schemas.microsoft.com/office/drawing/2014/main" id="{5A02DC70-9C8A-4E12-8800-8F0864FD4050}"/>
              </a:ext>
            </a:extLst>
          </p:cNvPr>
          <p:cNvSpPr>
            <a:spLocks noGrp="1"/>
          </p:cNvSpPr>
          <p:nvPr>
            <p:ph sz="half" idx="2"/>
          </p:nvPr>
        </p:nvSpPr>
        <p:spPr>
          <a:xfrm>
            <a:off x="8489761" y="4940325"/>
            <a:ext cx="3140765" cy="942866"/>
          </a:xfrm>
        </p:spPr>
        <p:txBody>
          <a:bodyPr>
            <a:noAutofit/>
          </a:bodyPr>
          <a:lstStyle/>
          <a:p>
            <a:pPr marL="0" indent="0">
              <a:buNone/>
            </a:pPr>
            <a:r>
              <a:rPr lang="hr-HR" sz="2400" dirty="0" err="1"/>
              <a:t>Nikol</a:t>
            </a:r>
            <a:r>
              <a:rPr lang="hr-HR" sz="2400" dirty="0"/>
              <a:t> </a:t>
            </a:r>
            <a:r>
              <a:rPr lang="hr-HR" sz="2400" dirty="0" err="1"/>
              <a:t>Kapular</a:t>
            </a:r>
            <a:endParaRPr lang="hr-HR" sz="2400" dirty="0"/>
          </a:p>
        </p:txBody>
      </p:sp>
      <p:pic>
        <p:nvPicPr>
          <p:cNvPr id="8" name="Slika 7">
            <a:extLst>
              <a:ext uri="{FF2B5EF4-FFF2-40B4-BE49-F238E27FC236}">
                <a16:creationId xmlns:a16="http://schemas.microsoft.com/office/drawing/2014/main" id="{EABF02AC-6A52-4995-89B1-2F5E57073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133" y="978814"/>
            <a:ext cx="3820713" cy="3724932"/>
          </a:xfrm>
          <a:prstGeom prst="rect">
            <a:avLst/>
          </a:prstGeom>
        </p:spPr>
      </p:pic>
    </p:spTree>
    <p:extLst>
      <p:ext uri="{BB962C8B-B14F-4D97-AF65-F5344CB8AC3E}">
        <p14:creationId xmlns:p14="http://schemas.microsoft.com/office/powerpoint/2010/main" val="2074074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693324" y="596240"/>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693324" y="1146058"/>
            <a:ext cx="5548450" cy="5307752"/>
          </a:xfrm>
        </p:spPr>
        <p:txBody>
          <a:bodyPr>
            <a:normAutofit lnSpcReduction="10000"/>
          </a:bodyPr>
          <a:lstStyle/>
          <a:p>
            <a:pPr marL="0" indent="0">
              <a:buNone/>
            </a:pPr>
            <a:r>
              <a:rPr lang="hr-HR" sz="2200" dirty="0"/>
              <a:t>Dok su se stanovnici </a:t>
            </a:r>
            <a:r>
              <a:rPr lang="hr-HR" sz="2200" dirty="0" err="1"/>
              <a:t>SnjegoGrada</a:t>
            </a:r>
            <a:r>
              <a:rPr lang="hr-HR" sz="2200" dirty="0"/>
              <a:t> veselo igrali u grad je došao veliki papagaj. Krenuo ih je loviti i prepali su se. Ali, on se samo htio igrati. </a:t>
            </a:r>
          </a:p>
          <a:p>
            <a:pPr marL="0" indent="0">
              <a:buNone/>
            </a:pPr>
            <a:r>
              <a:rPr lang="hr-HR" sz="2200" dirty="0" err="1"/>
              <a:t>Snjegonačelnica</a:t>
            </a:r>
            <a:r>
              <a:rPr lang="hr-HR" sz="2200" dirty="0"/>
              <a:t> je naredila da ga odmah otjeraju. No, došao je i drugi dan.  Svi zaštitari morali su ga loviti. Papagaju je to bilo baš zabavno. </a:t>
            </a:r>
          </a:p>
          <a:p>
            <a:pPr marL="0" indent="0">
              <a:buNone/>
            </a:pPr>
            <a:r>
              <a:rPr lang="hr-HR" sz="2200" dirty="0"/>
              <a:t>Treći dan papagaj je donio poruku na kojoj je pisalo kako želi biti njihov prijatelj. Snjegovići su ga molili da im oprosti što su ga lovili i tjerali. Nisu ništa loše mislili. </a:t>
            </a:r>
          </a:p>
          <a:p>
            <a:pPr marL="0" indent="0">
              <a:buNone/>
            </a:pPr>
            <a:r>
              <a:rPr lang="hr-HR" sz="2200" dirty="0"/>
              <a:t>Snjegović Miško napravio je stroj koji smanjuje životinje i stvari, pa su tako smanjili papagaja koji je postao njihova igračka koja priča. </a:t>
            </a:r>
          </a:p>
          <a:p>
            <a:pPr marL="0" indent="0">
              <a:buNone/>
            </a:pPr>
            <a:r>
              <a:rPr lang="hr-HR" sz="2200" dirty="0"/>
              <a:t>Miško i papagaj zajedno su slavili rođendan. Svi su se igrali, jeli kolače i tortu, i pili sokove. </a:t>
            </a:r>
          </a:p>
          <a:p>
            <a:pPr marL="0" indent="0">
              <a:buNone/>
            </a:pPr>
            <a:endParaRPr lang="hr-HR" sz="22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11</a:t>
            </a:fld>
            <a:endParaRPr lang="hr-HR"/>
          </a:p>
        </p:txBody>
      </p:sp>
      <p:sp>
        <p:nvSpPr>
          <p:cNvPr id="6" name="Rezervirano mjesto sadržaja 5">
            <a:extLst>
              <a:ext uri="{FF2B5EF4-FFF2-40B4-BE49-F238E27FC236}">
                <a16:creationId xmlns:a16="http://schemas.microsoft.com/office/drawing/2014/main" id="{8186BEDE-52E3-4105-A843-580636C7A9FA}"/>
              </a:ext>
            </a:extLst>
          </p:cNvPr>
          <p:cNvSpPr>
            <a:spLocks noGrp="1"/>
          </p:cNvSpPr>
          <p:nvPr>
            <p:ph sz="half" idx="2"/>
          </p:nvPr>
        </p:nvSpPr>
        <p:spPr>
          <a:xfrm>
            <a:off x="8247151" y="5295080"/>
            <a:ext cx="3270479" cy="664059"/>
          </a:xfrm>
        </p:spPr>
        <p:txBody>
          <a:bodyPr>
            <a:normAutofit lnSpcReduction="10000"/>
          </a:bodyPr>
          <a:lstStyle/>
          <a:p>
            <a:pPr marL="0" indent="0">
              <a:buNone/>
            </a:pPr>
            <a:r>
              <a:rPr lang="hr-HR" sz="2400" dirty="0"/>
              <a:t>Leon Kordić</a:t>
            </a:r>
          </a:p>
        </p:txBody>
      </p:sp>
      <p:pic>
        <p:nvPicPr>
          <p:cNvPr id="8" name="Slika 7">
            <a:extLst>
              <a:ext uri="{FF2B5EF4-FFF2-40B4-BE49-F238E27FC236}">
                <a16:creationId xmlns:a16="http://schemas.microsoft.com/office/drawing/2014/main" id="{898ABB28-A2BB-4905-8501-54447B51C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123" y="1178353"/>
            <a:ext cx="4944552" cy="3605681"/>
          </a:xfrm>
          <a:prstGeom prst="rect">
            <a:avLst/>
          </a:prstGeom>
        </p:spPr>
      </p:pic>
    </p:spTree>
    <p:extLst>
      <p:ext uri="{BB962C8B-B14F-4D97-AF65-F5344CB8AC3E}">
        <p14:creationId xmlns:p14="http://schemas.microsoft.com/office/powerpoint/2010/main" val="920813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09808" y="565968"/>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57934" y="1219200"/>
            <a:ext cx="5575903" cy="5319712"/>
          </a:xfrm>
        </p:spPr>
        <p:txBody>
          <a:bodyPr>
            <a:noAutofit/>
          </a:bodyPr>
          <a:lstStyle/>
          <a:p>
            <a:pPr marL="0" indent="0">
              <a:buNone/>
            </a:pPr>
            <a:r>
              <a:rPr lang="hr-HR" sz="2200" dirty="0"/>
              <a:t>U </a:t>
            </a:r>
            <a:r>
              <a:rPr lang="hr-HR" sz="2200" dirty="0" err="1"/>
              <a:t>SnjegoGradu</a:t>
            </a:r>
            <a:r>
              <a:rPr lang="hr-HR" sz="2200" dirty="0"/>
              <a:t> igrala se važna nogometna utakmica. </a:t>
            </a:r>
            <a:r>
              <a:rPr lang="hr-HR" sz="2200" dirty="0" err="1"/>
              <a:t>Snjegonogometni</a:t>
            </a:r>
            <a:r>
              <a:rPr lang="hr-HR" sz="2200" dirty="0"/>
              <a:t> klub Bregana vodio je 10:0 </a:t>
            </a:r>
            <a:r>
              <a:rPr lang="hr-HR" sz="2200" dirty="0" err="1"/>
              <a:t>snjegonogometni</a:t>
            </a:r>
            <a:r>
              <a:rPr lang="hr-HR" sz="2200" dirty="0"/>
              <a:t> klub Klokočevac. </a:t>
            </a:r>
          </a:p>
          <a:p>
            <a:pPr marL="0" indent="0">
              <a:buNone/>
            </a:pPr>
            <a:r>
              <a:rPr lang="hr-HR" sz="2200" dirty="0"/>
              <a:t>Malo je još vremena ostalo do kraja, i Bregana je pobijedila. </a:t>
            </a:r>
          </a:p>
          <a:p>
            <a:pPr marL="0" indent="0">
              <a:buNone/>
            </a:pPr>
            <a:r>
              <a:rPr lang="hr-HR" sz="2200" dirty="0" err="1"/>
              <a:t>Snjegoigrači</a:t>
            </a:r>
            <a:r>
              <a:rPr lang="hr-HR" sz="2200" dirty="0"/>
              <a:t> su otišli u svlačionicu. Pjevali su s istoka i zapada jer su pobijedili. A Klokočevac je samo tužno šutio. </a:t>
            </a:r>
          </a:p>
          <a:p>
            <a:pPr marL="0" indent="0">
              <a:buNone/>
            </a:pPr>
            <a:r>
              <a:rPr lang="hr-HR" sz="2200" dirty="0"/>
              <a:t>Kad je došao u školu </a:t>
            </a:r>
            <a:r>
              <a:rPr lang="hr-HR" sz="2200" dirty="0" err="1"/>
              <a:t>Kreveljko</a:t>
            </a:r>
            <a:r>
              <a:rPr lang="hr-HR" sz="2200" dirty="0"/>
              <a:t> je pitao Robija kako su mogli zabiti toliko puno golova. Moraš slušati trenera, odgovorio je Robi. I moraš biti u formi. Ako to ne znaš, ne možeš biti dobar igrač </a:t>
            </a:r>
            <a:r>
              <a:rPr lang="hr-HR" sz="2200" dirty="0" err="1"/>
              <a:t>snjegonogometa</a:t>
            </a:r>
            <a:r>
              <a:rPr lang="hr-HR" sz="2200" dirty="0"/>
              <a:t>.   </a:t>
            </a:r>
          </a:p>
          <a:p>
            <a:pPr marL="0" indent="0">
              <a:buNone/>
            </a:pPr>
            <a:endParaRPr lang="hr-HR" sz="24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12</a:t>
            </a:fld>
            <a:endParaRPr lang="hr-HR"/>
          </a:p>
        </p:txBody>
      </p:sp>
      <p:sp>
        <p:nvSpPr>
          <p:cNvPr id="7" name="Rezervirano mjesto sadržaja 6">
            <a:extLst>
              <a:ext uri="{FF2B5EF4-FFF2-40B4-BE49-F238E27FC236}">
                <a16:creationId xmlns:a16="http://schemas.microsoft.com/office/drawing/2014/main" id="{4BF03EB4-94FD-4A6C-B571-DAFE1A3EB072}"/>
              </a:ext>
            </a:extLst>
          </p:cNvPr>
          <p:cNvSpPr>
            <a:spLocks noGrp="1"/>
          </p:cNvSpPr>
          <p:nvPr>
            <p:ph sz="half" idx="2"/>
          </p:nvPr>
        </p:nvSpPr>
        <p:spPr>
          <a:xfrm>
            <a:off x="7673649" y="5458421"/>
            <a:ext cx="4253944" cy="565150"/>
          </a:xfrm>
        </p:spPr>
        <p:txBody>
          <a:bodyPr>
            <a:noAutofit/>
          </a:bodyPr>
          <a:lstStyle/>
          <a:p>
            <a:pPr marL="0" indent="0">
              <a:buNone/>
            </a:pPr>
            <a:r>
              <a:rPr lang="hr-HR" sz="2400" dirty="0"/>
              <a:t>Lovro </a:t>
            </a:r>
            <a:r>
              <a:rPr lang="hr-HR" sz="2400" dirty="0" err="1"/>
              <a:t>Lovreković</a:t>
            </a:r>
            <a:endParaRPr lang="hr-HR" sz="2400" dirty="0"/>
          </a:p>
        </p:txBody>
      </p:sp>
      <p:sp>
        <p:nvSpPr>
          <p:cNvPr id="13" name="TekstniOkvir 12">
            <a:extLst>
              <a:ext uri="{FF2B5EF4-FFF2-40B4-BE49-F238E27FC236}">
                <a16:creationId xmlns:a16="http://schemas.microsoft.com/office/drawing/2014/main" id="{FC4332C7-B08F-4467-9CF5-60CCC3B11335}"/>
              </a:ext>
            </a:extLst>
          </p:cNvPr>
          <p:cNvSpPr txBox="1"/>
          <p:nvPr/>
        </p:nvSpPr>
        <p:spPr>
          <a:xfrm>
            <a:off x="7099856" y="7007039"/>
            <a:ext cx="1147587" cy="646331"/>
          </a:xfrm>
          <a:prstGeom prst="rect">
            <a:avLst/>
          </a:prstGeom>
          <a:noFill/>
        </p:spPr>
        <p:txBody>
          <a:bodyPr wrap="square" rtlCol="0">
            <a:spAutoFit/>
          </a:bodyPr>
          <a:lstStyle/>
          <a:p>
            <a:r>
              <a:rPr lang="hr-HR" sz="900">
                <a:hlinkClick r:id="rId2" tooltip="http://www.dedabor.com/biznis/menadzment/koliko-je-donesena-odluka-dobra-za-nas/"/>
              </a:rPr>
              <a:t>Ta fotografija</a:t>
            </a:r>
            <a:r>
              <a:rPr lang="hr-HR" sz="900"/>
              <a:t> korisnika Nepoznat autor: licenca </a:t>
            </a:r>
            <a:r>
              <a:rPr lang="hr-HR" sz="900">
                <a:hlinkClick r:id="rId3" tooltip="https://creativecommons.org/licenses/by-nc-nd/3.0/"/>
              </a:rPr>
              <a:t>CC BY-NC-ND</a:t>
            </a:r>
            <a:endParaRPr lang="hr-HR" sz="900"/>
          </a:p>
        </p:txBody>
      </p:sp>
      <p:pic>
        <p:nvPicPr>
          <p:cNvPr id="8" name="Slika 7">
            <a:extLst>
              <a:ext uri="{FF2B5EF4-FFF2-40B4-BE49-F238E27FC236}">
                <a16:creationId xmlns:a16="http://schemas.microsoft.com/office/drawing/2014/main" id="{B75E5C32-048A-43D0-9AFF-E164A0578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9473" y="1036638"/>
            <a:ext cx="5218944" cy="3499267"/>
          </a:xfrm>
          <a:prstGeom prst="rect">
            <a:avLst/>
          </a:prstGeom>
        </p:spPr>
      </p:pic>
    </p:spTree>
    <p:extLst>
      <p:ext uri="{BB962C8B-B14F-4D97-AF65-F5344CB8AC3E}">
        <p14:creationId xmlns:p14="http://schemas.microsoft.com/office/powerpoint/2010/main" val="3330721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871717" y="660117"/>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71717" y="1285462"/>
            <a:ext cx="4452257" cy="4912422"/>
          </a:xfrm>
        </p:spPr>
        <p:txBody>
          <a:bodyPr>
            <a:normAutofit/>
          </a:bodyPr>
          <a:lstStyle/>
          <a:p>
            <a:pPr marL="0" indent="0">
              <a:buNone/>
            </a:pPr>
            <a:r>
              <a:rPr lang="hr-HR" sz="2200" dirty="0"/>
              <a:t>Slijedeća </a:t>
            </a:r>
            <a:r>
              <a:rPr lang="hr-HR" sz="2200" dirty="0" err="1"/>
              <a:t>snjegonogometna</a:t>
            </a:r>
            <a:r>
              <a:rPr lang="hr-HR" sz="2200" dirty="0"/>
              <a:t>  utakmica bila je ona Bregane protiv </a:t>
            </a:r>
            <a:r>
              <a:rPr lang="hr-HR" sz="2200" dirty="0" err="1"/>
              <a:t>Kerestinca</a:t>
            </a:r>
            <a:r>
              <a:rPr lang="hr-HR" sz="2200" dirty="0"/>
              <a:t>. </a:t>
            </a:r>
          </a:p>
          <a:p>
            <a:pPr marL="0" indent="0">
              <a:buNone/>
            </a:pPr>
            <a:r>
              <a:rPr lang="hr-HR" sz="2200" dirty="0"/>
              <a:t>Bregana je pobijedila pet nula. </a:t>
            </a:r>
          </a:p>
          <a:p>
            <a:pPr marL="0" indent="0">
              <a:buNone/>
            </a:pPr>
            <a:r>
              <a:rPr lang="hr-HR" sz="2200" dirty="0"/>
              <a:t>Nakon utakmice svi </a:t>
            </a:r>
            <a:r>
              <a:rPr lang="hr-HR" sz="2200" dirty="0" err="1"/>
              <a:t>snjegoigrači</a:t>
            </a:r>
            <a:r>
              <a:rPr lang="hr-HR" sz="2200" dirty="0"/>
              <a:t> dobili su medalje. Bili su treći na ljestvici. </a:t>
            </a:r>
          </a:p>
          <a:p>
            <a:pPr marL="0" indent="0">
              <a:buNone/>
            </a:pPr>
            <a:r>
              <a:rPr lang="hr-HR" sz="2200" dirty="0"/>
              <a:t>I bili su jako sretni. Ali morali su biti disciplinirani jer su imali novu utakmicu odmah slijedeći dan. Pobjede su se zaredale. </a:t>
            </a:r>
          </a:p>
          <a:p>
            <a:pPr marL="0" indent="0">
              <a:buNone/>
            </a:pPr>
            <a:r>
              <a:rPr lang="hr-HR" sz="2200" dirty="0"/>
              <a:t>Stadion je bio pun gledatelja i svi snjegovići jako su glasno pjevali sretni što su pobijedili. </a:t>
            </a:r>
          </a:p>
          <a:p>
            <a:pPr marL="0" indent="0">
              <a:buNone/>
            </a:pPr>
            <a:endParaRPr lang="hr-HR" sz="24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13</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7749299" y="5109384"/>
            <a:ext cx="3008242" cy="505033"/>
          </a:xfrm>
        </p:spPr>
        <p:txBody>
          <a:bodyPr>
            <a:normAutofit/>
          </a:bodyPr>
          <a:lstStyle/>
          <a:p>
            <a:pPr marL="0" indent="0">
              <a:buNone/>
            </a:pPr>
            <a:r>
              <a:rPr lang="hr-HR" sz="2400" dirty="0"/>
              <a:t>Mihael Petek</a:t>
            </a:r>
          </a:p>
        </p:txBody>
      </p:sp>
      <p:pic>
        <p:nvPicPr>
          <p:cNvPr id="6" name="Slika 5">
            <a:extLst>
              <a:ext uri="{FF2B5EF4-FFF2-40B4-BE49-F238E27FC236}">
                <a16:creationId xmlns:a16="http://schemas.microsoft.com/office/drawing/2014/main" id="{1FAE63AD-675F-4264-86EC-CF3B36B69E1F}"/>
              </a:ext>
            </a:extLst>
          </p:cNvPr>
          <p:cNvPicPr>
            <a:picLocks noChangeAspect="1"/>
          </p:cNvPicPr>
          <p:nvPr/>
        </p:nvPicPr>
        <p:blipFill rotWithShape="1">
          <a:blip r:embed="rId2">
            <a:extLst>
              <a:ext uri="{28A0092B-C50C-407E-A947-70E740481C1C}">
                <a14:useLocalDpi xmlns:a14="http://schemas.microsoft.com/office/drawing/2010/main" val="0"/>
              </a:ext>
            </a:extLst>
          </a:blip>
          <a:srcRect t="607" r="49731" b="49697"/>
          <a:stretch/>
        </p:blipFill>
        <p:spPr>
          <a:xfrm>
            <a:off x="6160100" y="1502029"/>
            <a:ext cx="5492135" cy="3334665"/>
          </a:xfrm>
          <a:prstGeom prst="rect">
            <a:avLst/>
          </a:prstGeom>
        </p:spPr>
      </p:pic>
    </p:spTree>
    <p:extLst>
      <p:ext uri="{BB962C8B-B14F-4D97-AF65-F5344CB8AC3E}">
        <p14:creationId xmlns:p14="http://schemas.microsoft.com/office/powerpoint/2010/main" val="2888913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60010" y="450327"/>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60010" y="1051226"/>
            <a:ext cx="5724222" cy="5670249"/>
          </a:xfrm>
        </p:spPr>
        <p:txBody>
          <a:bodyPr>
            <a:normAutofit fontScale="85000" lnSpcReduction="10000"/>
          </a:bodyPr>
          <a:lstStyle/>
          <a:p>
            <a:pPr marL="0" indent="0">
              <a:buNone/>
            </a:pPr>
            <a:r>
              <a:rPr lang="hr-HR" sz="2600" dirty="0"/>
              <a:t>U vrijeme </a:t>
            </a:r>
            <a:r>
              <a:rPr lang="hr-HR" sz="2600" dirty="0" err="1"/>
              <a:t>snjegoručka</a:t>
            </a:r>
            <a:r>
              <a:rPr lang="hr-HR" sz="2600" dirty="0"/>
              <a:t>, svi </a:t>
            </a:r>
            <a:r>
              <a:rPr lang="hr-HR" sz="2600" dirty="0" err="1"/>
              <a:t>snjegograđani</a:t>
            </a:r>
            <a:r>
              <a:rPr lang="hr-HR" sz="2600" dirty="0"/>
              <a:t>  okupili su se na glavnom </a:t>
            </a:r>
            <a:r>
              <a:rPr lang="hr-HR" sz="2600" dirty="0" err="1"/>
              <a:t>snjegotrgu</a:t>
            </a:r>
            <a:r>
              <a:rPr lang="hr-HR" sz="2600" dirty="0"/>
              <a:t>. Kad su pojeli, krenuli su čestitati </a:t>
            </a:r>
            <a:r>
              <a:rPr lang="hr-HR" sz="2600" dirty="0" err="1"/>
              <a:t>snjegonačelnici</a:t>
            </a:r>
            <a:r>
              <a:rPr lang="hr-HR" sz="2600" dirty="0"/>
              <a:t> 34. rođendan. </a:t>
            </a:r>
          </a:p>
          <a:p>
            <a:pPr marL="0" indent="0">
              <a:buNone/>
            </a:pPr>
            <a:r>
              <a:rPr lang="hr-HR" sz="2600" dirty="0" err="1"/>
              <a:t>Plavko</a:t>
            </a:r>
            <a:r>
              <a:rPr lang="hr-HR" sz="2600" dirty="0"/>
              <a:t> i Crvenka kupili su joj za rođendan plavu haljinu s crvenim remenom. Rozi </a:t>
            </a:r>
            <a:r>
              <a:rPr lang="hr-HR" sz="2600" dirty="0" err="1"/>
              <a:t>Coflek</a:t>
            </a:r>
            <a:r>
              <a:rPr lang="hr-HR" sz="2600" dirty="0"/>
              <a:t> poklonio je novu zelenu kapicu, </a:t>
            </a:r>
            <a:r>
              <a:rPr lang="hr-HR" sz="2600" dirty="0" err="1"/>
              <a:t>Sivokapić</a:t>
            </a:r>
            <a:r>
              <a:rPr lang="hr-HR" sz="2600" dirty="0"/>
              <a:t> </a:t>
            </a:r>
            <a:r>
              <a:rPr lang="hr-HR" sz="2600" dirty="0" err="1"/>
              <a:t>maskicu</a:t>
            </a:r>
            <a:r>
              <a:rPr lang="hr-HR" sz="2600" dirty="0"/>
              <a:t> sa slikom sladoleda od jagode, </a:t>
            </a:r>
            <a:r>
              <a:rPr lang="hr-HR" sz="2600" dirty="0" err="1"/>
              <a:t>Zelenookić</a:t>
            </a:r>
            <a:r>
              <a:rPr lang="hr-HR" sz="2600" dirty="0"/>
              <a:t> stroj za sladoled od jagoda, </a:t>
            </a:r>
            <a:r>
              <a:rPr lang="hr-HR" sz="2600" dirty="0" err="1"/>
              <a:t>Zelenokapić</a:t>
            </a:r>
            <a:r>
              <a:rPr lang="hr-HR" sz="2600" dirty="0"/>
              <a:t> </a:t>
            </a:r>
            <a:r>
              <a:rPr lang="hr-HR" sz="2600" dirty="0" err="1"/>
              <a:t>labelo</a:t>
            </a:r>
            <a:r>
              <a:rPr lang="hr-HR" sz="2600" dirty="0"/>
              <a:t> s mirisom jagoda... </a:t>
            </a:r>
          </a:p>
          <a:p>
            <a:pPr marL="0" indent="0">
              <a:buNone/>
            </a:pPr>
            <a:r>
              <a:rPr lang="hr-HR" sz="2600" dirty="0"/>
              <a:t>Ali kad su došli do njezinog bijelog prijestolja, nje nije nigdje bilo.  </a:t>
            </a:r>
          </a:p>
          <a:p>
            <a:pPr marL="0" indent="0">
              <a:buNone/>
            </a:pPr>
            <a:r>
              <a:rPr lang="hr-HR" sz="2600" dirty="0"/>
              <a:t>Snjegoviće to nije uzrujalo. Mislili su da ima neki poseban zadatak. Ostali su je čekati na trgu. Nakon sat vremena čekanja, </a:t>
            </a:r>
            <a:r>
              <a:rPr lang="hr-HR" sz="2600" dirty="0" err="1"/>
              <a:t>Plavko</a:t>
            </a:r>
            <a:r>
              <a:rPr lang="hr-HR" sz="2600" dirty="0"/>
              <a:t> i Crvenka krenuli su u potragu. Nigdje je nije bilo. </a:t>
            </a:r>
          </a:p>
          <a:p>
            <a:pPr marL="0" indent="0">
              <a:buNone/>
            </a:pPr>
            <a:r>
              <a:rPr lang="hr-HR" sz="2600" dirty="0"/>
              <a:t>Zaključili su da je </a:t>
            </a:r>
            <a:r>
              <a:rPr lang="hr-HR" sz="2600" dirty="0" err="1"/>
              <a:t>snjegonačelnica</a:t>
            </a:r>
            <a:r>
              <a:rPr lang="hr-HR" sz="2600" dirty="0"/>
              <a:t> nestala! </a:t>
            </a:r>
          </a:p>
          <a:p>
            <a:pPr marL="0" indent="0">
              <a:buNone/>
            </a:pPr>
            <a:r>
              <a:rPr lang="hr-HR" sz="2600" dirty="0"/>
              <a:t>A ona se samo gledala ispred ogledala! </a:t>
            </a:r>
          </a:p>
          <a:p>
            <a:pPr marL="0" indent="0">
              <a:buNone/>
            </a:pPr>
            <a:endParaRPr lang="hr-HR" sz="24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14</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7593758" y="5386116"/>
            <a:ext cx="3008242" cy="505033"/>
          </a:xfrm>
        </p:spPr>
        <p:txBody>
          <a:bodyPr>
            <a:normAutofit fontScale="85000" lnSpcReduction="10000"/>
          </a:bodyPr>
          <a:lstStyle/>
          <a:p>
            <a:pPr marL="0" indent="0">
              <a:buNone/>
            </a:pPr>
            <a:r>
              <a:rPr lang="hr-HR" dirty="0" err="1"/>
              <a:t>Mia</a:t>
            </a:r>
            <a:r>
              <a:rPr lang="hr-HR" dirty="0"/>
              <a:t> </a:t>
            </a:r>
            <a:r>
              <a:rPr lang="hr-HR" dirty="0" err="1"/>
              <a:t>Otmačić</a:t>
            </a:r>
            <a:endParaRPr lang="hr-HR" dirty="0"/>
          </a:p>
        </p:txBody>
      </p:sp>
      <p:pic>
        <p:nvPicPr>
          <p:cNvPr id="6" name="Slika 5">
            <a:extLst>
              <a:ext uri="{FF2B5EF4-FFF2-40B4-BE49-F238E27FC236}">
                <a16:creationId xmlns:a16="http://schemas.microsoft.com/office/drawing/2014/main" id="{CAB42B45-F7E7-4D95-BC70-D4C8BE4F9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219" y="1439345"/>
            <a:ext cx="4954330" cy="3481570"/>
          </a:xfrm>
          <a:prstGeom prst="rect">
            <a:avLst/>
          </a:prstGeom>
        </p:spPr>
      </p:pic>
    </p:spTree>
    <p:extLst>
      <p:ext uri="{BB962C8B-B14F-4D97-AF65-F5344CB8AC3E}">
        <p14:creationId xmlns:p14="http://schemas.microsoft.com/office/powerpoint/2010/main" val="2791287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60010" y="450327"/>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60010" y="980663"/>
            <a:ext cx="5952821" cy="5670249"/>
          </a:xfrm>
        </p:spPr>
        <p:txBody>
          <a:bodyPr>
            <a:normAutofit/>
          </a:bodyPr>
          <a:lstStyle/>
          <a:p>
            <a:pPr marL="0" indent="0">
              <a:buNone/>
            </a:pPr>
            <a:r>
              <a:rPr lang="hr-HR" sz="2200" dirty="0"/>
              <a:t>Gradonačelnica Danica dobila je novu haljinu. Bila je skupa haljina ali su joj se svi na ulici i u </a:t>
            </a:r>
            <a:r>
              <a:rPr lang="hr-HR" sz="2200" dirty="0" err="1"/>
              <a:t>SnjegoGradu</a:t>
            </a:r>
            <a:r>
              <a:rPr lang="hr-HR" sz="2200" dirty="0"/>
              <a:t> jako divili. Danica je bila presretna. Dok je još bila kod kuće </a:t>
            </a:r>
            <a:r>
              <a:rPr lang="hr-HR" sz="2200" dirty="0" err="1"/>
              <a:t>Plavko</a:t>
            </a:r>
            <a:r>
              <a:rPr lang="hr-HR" sz="2200" dirty="0"/>
              <a:t> je slučajno stao na haljinu i popucao je šav. </a:t>
            </a:r>
            <a:r>
              <a:rPr lang="hr-HR" sz="2200" dirty="0" err="1"/>
              <a:t>Plavko</a:t>
            </a:r>
            <a:r>
              <a:rPr lang="hr-HR" sz="2200" dirty="0"/>
              <a:t> se ispričao i kasnije su ponovno postali prijatelji. Gradonačelnica je otišla u </a:t>
            </a:r>
            <a:r>
              <a:rPr lang="hr-HR" sz="2200" dirty="0" err="1"/>
              <a:t>snjegošivaonicu</a:t>
            </a:r>
            <a:r>
              <a:rPr lang="hr-HR" sz="2200" dirty="0"/>
              <a:t> gdje su joj sašili rupicu. </a:t>
            </a:r>
          </a:p>
          <a:p>
            <a:pPr marL="0" indent="0">
              <a:buNone/>
            </a:pPr>
            <a:r>
              <a:rPr lang="hr-HR" sz="2200" dirty="0"/>
              <a:t>Danica je cijeli dan nosila novu haljinu i gledala se u ogledalu. Kad je išla stepenicama pala je, jer joj je haljina bila preduga. Nikome to nije rekla, ali kasnije ju je jako počela boljeti ruka pa je morala </a:t>
            </a:r>
            <a:r>
              <a:rPr lang="hr-HR" sz="2200" dirty="0" err="1"/>
              <a:t>snjegoliječnici</a:t>
            </a:r>
            <a:r>
              <a:rPr lang="hr-HR" sz="2200" dirty="0"/>
              <a:t>. Ruka je bila slomljena.  </a:t>
            </a:r>
          </a:p>
          <a:p>
            <a:pPr marL="0" indent="0">
              <a:buNone/>
            </a:pPr>
            <a:r>
              <a:rPr lang="hr-HR" sz="2200" dirty="0"/>
              <a:t>Nakon mjesec dana </a:t>
            </a:r>
            <a:r>
              <a:rPr lang="hr-HR" sz="2200" dirty="0" err="1"/>
              <a:t>snjegonačelnici</a:t>
            </a:r>
            <a:r>
              <a:rPr lang="hr-HR" sz="2200" dirty="0"/>
              <a:t> su skinuli gips. Samo je morala obećati </a:t>
            </a:r>
            <a:r>
              <a:rPr lang="hr-HR" sz="2200" dirty="0" err="1"/>
              <a:t>snjegodoktorici</a:t>
            </a:r>
            <a:r>
              <a:rPr lang="hr-HR" sz="2200" dirty="0"/>
              <a:t> </a:t>
            </a:r>
            <a:r>
              <a:rPr lang="hr-HR" sz="2200" dirty="0" err="1"/>
              <a:t>Roski</a:t>
            </a:r>
            <a:r>
              <a:rPr lang="hr-HR" sz="2200" dirty="0"/>
              <a:t> da će paziti kako hoda u svojoj novoj haljinici. </a:t>
            </a:r>
          </a:p>
          <a:p>
            <a:pPr marL="0" indent="0">
              <a:buNone/>
            </a:pPr>
            <a:endParaRPr lang="hr-HR" sz="24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15</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7709453" y="5234470"/>
            <a:ext cx="3008242" cy="505033"/>
          </a:xfrm>
        </p:spPr>
        <p:txBody>
          <a:bodyPr>
            <a:normAutofit/>
          </a:bodyPr>
          <a:lstStyle/>
          <a:p>
            <a:pPr marL="0" indent="0">
              <a:buNone/>
            </a:pPr>
            <a:r>
              <a:rPr lang="hr-HR" sz="2400" dirty="0" err="1"/>
              <a:t>Kiara</a:t>
            </a:r>
            <a:r>
              <a:rPr lang="hr-HR" sz="2400" dirty="0"/>
              <a:t> </a:t>
            </a:r>
            <a:r>
              <a:rPr lang="hr-HR" sz="2400" dirty="0" err="1"/>
              <a:t>Maratović</a:t>
            </a:r>
            <a:endParaRPr lang="hr-HR" sz="2400" dirty="0"/>
          </a:p>
        </p:txBody>
      </p:sp>
      <p:pic>
        <p:nvPicPr>
          <p:cNvPr id="6" name="Slika 5">
            <a:extLst>
              <a:ext uri="{FF2B5EF4-FFF2-40B4-BE49-F238E27FC236}">
                <a16:creationId xmlns:a16="http://schemas.microsoft.com/office/drawing/2014/main" id="{2CA08B8B-B7D8-48EA-BB46-3DE4DC0C77F1}"/>
              </a:ext>
            </a:extLst>
          </p:cNvPr>
          <p:cNvPicPr>
            <a:picLocks noChangeAspect="1"/>
          </p:cNvPicPr>
          <p:nvPr/>
        </p:nvPicPr>
        <p:blipFill rotWithShape="1">
          <a:blip r:embed="rId2">
            <a:extLst>
              <a:ext uri="{28A0092B-C50C-407E-A947-70E740481C1C}">
                <a14:useLocalDpi xmlns:a14="http://schemas.microsoft.com/office/drawing/2010/main" val="0"/>
              </a:ext>
            </a:extLst>
          </a:blip>
          <a:srcRect r="47577" b="49821"/>
          <a:stretch/>
        </p:blipFill>
        <p:spPr>
          <a:xfrm>
            <a:off x="6914222" y="1227312"/>
            <a:ext cx="4551523" cy="3272500"/>
          </a:xfrm>
          <a:prstGeom prst="rect">
            <a:avLst/>
          </a:prstGeom>
        </p:spPr>
      </p:pic>
    </p:spTree>
    <p:extLst>
      <p:ext uri="{BB962C8B-B14F-4D97-AF65-F5344CB8AC3E}">
        <p14:creationId xmlns:p14="http://schemas.microsoft.com/office/powerpoint/2010/main" val="413419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60010" y="450327"/>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60010" y="1093266"/>
            <a:ext cx="7745526" cy="5700398"/>
          </a:xfrm>
        </p:spPr>
        <p:txBody>
          <a:bodyPr>
            <a:normAutofit fontScale="77500" lnSpcReduction="20000"/>
          </a:bodyPr>
          <a:lstStyle/>
          <a:p>
            <a:pPr marL="0" indent="0">
              <a:buNone/>
            </a:pPr>
            <a:r>
              <a:rPr lang="hr-HR" dirty="0"/>
              <a:t>Jednog snježnog jutra Zelenko je žurio u </a:t>
            </a:r>
            <a:r>
              <a:rPr lang="hr-HR" dirty="0" err="1"/>
              <a:t>snjegoknjižnicu</a:t>
            </a:r>
            <a:r>
              <a:rPr lang="hr-HR" dirty="0"/>
              <a:t> posuditi nekoliko knjiga jer mu je učiteljica u školi rekla da mora vježbati čitanje. </a:t>
            </a:r>
            <a:r>
              <a:rPr lang="hr-HR" dirty="0" err="1"/>
              <a:t>Žutku</a:t>
            </a:r>
            <a:r>
              <a:rPr lang="hr-HR" dirty="0"/>
              <a:t> se ništa u </a:t>
            </a:r>
            <a:r>
              <a:rPr lang="hr-HR" dirty="0" err="1"/>
              <a:t>SnjegoGradu</a:t>
            </a:r>
            <a:r>
              <a:rPr lang="hr-HR" dirty="0"/>
              <a:t> nije sviđalo, pa je otišao na put u </a:t>
            </a:r>
            <a:r>
              <a:rPr lang="hr-HR" dirty="0" err="1"/>
              <a:t>ListoGrad</a:t>
            </a:r>
            <a:r>
              <a:rPr lang="hr-HR" dirty="0"/>
              <a:t>. Ljubica je plavim automobilom išla u trgovinu po namirnice. Svi su nekamo žurili. </a:t>
            </a:r>
          </a:p>
          <a:p>
            <a:pPr marL="0" indent="0">
              <a:buNone/>
            </a:pPr>
            <a:r>
              <a:rPr lang="hr-HR" dirty="0" err="1"/>
              <a:t>Snjegonačelnica</a:t>
            </a:r>
            <a:r>
              <a:rPr lang="hr-HR" dirty="0"/>
              <a:t> se probudila baš u vrijeme doručka. Za doručak su bile palačinke. To joj je bilo najdraže jelo. Crvenka i </a:t>
            </a:r>
            <a:r>
              <a:rPr lang="hr-HR" dirty="0" err="1"/>
              <a:t>Plavko</a:t>
            </a:r>
            <a:r>
              <a:rPr lang="hr-HR" dirty="0"/>
              <a:t> jako su se potrudili. No, kad je Danica sjela na prijestolje, cijelo prijestolje se raspalo u komadiće. Nije bilo čudno jer je bilo jako staro, a ona preteška. </a:t>
            </a:r>
            <a:r>
              <a:rPr lang="hr-HR" dirty="0" err="1"/>
              <a:t>Snjegonačelnica</a:t>
            </a:r>
            <a:r>
              <a:rPr lang="hr-HR" dirty="0"/>
              <a:t> je naredila Crvenki i </a:t>
            </a:r>
            <a:r>
              <a:rPr lang="hr-HR" dirty="0" err="1"/>
              <a:t>Plavku</a:t>
            </a:r>
            <a:r>
              <a:rPr lang="hr-HR" dirty="0"/>
              <a:t> da naprave novo prije nego se palačinke ohlade. Nije joj bilo ni na kraj pameti jesti hladne palačinke i sjediti negdje drugdje.</a:t>
            </a:r>
          </a:p>
          <a:p>
            <a:pPr marL="0" indent="0">
              <a:buNone/>
            </a:pPr>
            <a:r>
              <a:rPr lang="hr-HR" dirty="0"/>
              <a:t>Iste sekunde ministri su počeli graditi prijestolje. Trebali su pomoć. Ali nije bilo nikoga. Morali su sami. Za to vrijeme nestrpljiva Danica gledala je kroz prozor Ljubicu koja se vraćala iz dućana ruku punih namirnica i Zelenka koji je pod rukom nosio knjige. U dvorištu su Crvenka i </a:t>
            </a:r>
            <a:r>
              <a:rPr lang="hr-HR" dirty="0" err="1"/>
              <a:t>Plavko</a:t>
            </a:r>
            <a:r>
              <a:rPr lang="hr-HR" dirty="0"/>
              <a:t> završavali prijestolje. Morali su ga ukrasiti plavom i ljubičastom bojom. Sve su lijepo ukrasili. To je bilo najljepše prijestolje koje je Danica u životu vidjela. </a:t>
            </a:r>
          </a:p>
          <a:p>
            <a:pPr marL="0" indent="0">
              <a:buNone/>
            </a:pPr>
            <a:endParaRPr lang="hr-HR" sz="2200" dirty="0"/>
          </a:p>
          <a:p>
            <a:pPr marL="0" indent="0">
              <a:buNone/>
            </a:pPr>
            <a:endParaRPr lang="hr-HR" sz="24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16</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8923421" y="5241884"/>
            <a:ext cx="3008242" cy="505033"/>
          </a:xfrm>
        </p:spPr>
        <p:txBody>
          <a:bodyPr>
            <a:noAutofit/>
          </a:bodyPr>
          <a:lstStyle/>
          <a:p>
            <a:pPr marL="0" indent="0">
              <a:buNone/>
            </a:pPr>
            <a:r>
              <a:rPr lang="hr-HR" sz="2400" dirty="0"/>
              <a:t>Lovro</a:t>
            </a:r>
            <a:r>
              <a:rPr lang="hr-HR" sz="3200" dirty="0"/>
              <a:t> </a:t>
            </a:r>
            <a:r>
              <a:rPr lang="hr-HR" sz="2400" dirty="0" err="1"/>
              <a:t>Noršić</a:t>
            </a:r>
            <a:endParaRPr lang="hr-HR" sz="2400" dirty="0"/>
          </a:p>
        </p:txBody>
      </p:sp>
      <p:pic>
        <p:nvPicPr>
          <p:cNvPr id="6" name="Slika 5">
            <a:extLst>
              <a:ext uri="{FF2B5EF4-FFF2-40B4-BE49-F238E27FC236}">
                <a16:creationId xmlns:a16="http://schemas.microsoft.com/office/drawing/2014/main" id="{B831D7A5-1D4D-432B-B92B-680E1BB94DAC}"/>
              </a:ext>
            </a:extLst>
          </p:cNvPr>
          <p:cNvPicPr>
            <a:picLocks noChangeAspect="1"/>
          </p:cNvPicPr>
          <p:nvPr/>
        </p:nvPicPr>
        <p:blipFill rotWithShape="1">
          <a:blip r:embed="rId2">
            <a:extLst>
              <a:ext uri="{28A0092B-C50C-407E-A947-70E740481C1C}">
                <a14:useLocalDpi xmlns:a14="http://schemas.microsoft.com/office/drawing/2010/main" val="0"/>
              </a:ext>
            </a:extLst>
          </a:blip>
          <a:srcRect b="20603"/>
          <a:stretch/>
        </p:blipFill>
        <p:spPr>
          <a:xfrm>
            <a:off x="8362517" y="1532419"/>
            <a:ext cx="3195014" cy="3605066"/>
          </a:xfrm>
          <a:prstGeom prst="rect">
            <a:avLst/>
          </a:prstGeom>
        </p:spPr>
      </p:pic>
    </p:spTree>
    <p:extLst>
      <p:ext uri="{BB962C8B-B14F-4D97-AF65-F5344CB8AC3E}">
        <p14:creationId xmlns:p14="http://schemas.microsoft.com/office/powerpoint/2010/main" val="1000752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60010" y="450327"/>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514152" y="1175467"/>
            <a:ext cx="7420673" cy="5852812"/>
          </a:xfrm>
        </p:spPr>
        <p:txBody>
          <a:bodyPr>
            <a:normAutofit fontScale="77500" lnSpcReduction="20000"/>
          </a:bodyPr>
          <a:lstStyle/>
          <a:p>
            <a:pPr marL="0" indent="0">
              <a:buNone/>
            </a:pPr>
            <a:r>
              <a:rPr lang="hr-HR" dirty="0"/>
              <a:t>Prije podneva </a:t>
            </a:r>
            <a:r>
              <a:rPr lang="hr-HR" dirty="0" err="1"/>
              <a:t>Plavko</a:t>
            </a:r>
            <a:r>
              <a:rPr lang="hr-HR" dirty="0"/>
              <a:t> i Crvenka čuvali su gradonačelnicu i vidjeli smeđu mrlju u daljini. Danica se uplašila i pitala što je to. </a:t>
            </a:r>
            <a:r>
              <a:rPr lang="hr-HR" dirty="0" err="1"/>
              <a:t>Plavko</a:t>
            </a:r>
            <a:r>
              <a:rPr lang="hr-HR" dirty="0"/>
              <a:t> i Crvenka su mislili da je to neki sob ili medvjed. Ali ne treba se bojati, oni će je štititi od svega, rekli su. </a:t>
            </a:r>
          </a:p>
          <a:p>
            <a:pPr marL="0" indent="0">
              <a:buNone/>
            </a:pPr>
            <a:r>
              <a:rPr lang="hr-HR" dirty="0" err="1"/>
              <a:t>Žućko</a:t>
            </a:r>
            <a:r>
              <a:rPr lang="hr-HR" dirty="0"/>
              <a:t> je pitao Crvenku što se događa, ali nije mu htjela reći. </a:t>
            </a:r>
            <a:r>
              <a:rPr lang="hr-HR" dirty="0" err="1"/>
              <a:t>Žućko</a:t>
            </a:r>
            <a:r>
              <a:rPr lang="hr-HR" dirty="0"/>
              <a:t> je otišao i zatvorio se u svoju ljubičastu kućicu. </a:t>
            </a:r>
          </a:p>
          <a:p>
            <a:pPr marL="0" indent="0">
              <a:buNone/>
            </a:pPr>
            <a:r>
              <a:rPr lang="hr-HR" dirty="0"/>
              <a:t>Smeđa mrlja bila je već u gradu i svi su saznali da je došla nova mačka. Nazvali su je </a:t>
            </a:r>
            <a:r>
              <a:rPr lang="hr-HR" dirty="0" err="1"/>
              <a:t>Snježica</a:t>
            </a:r>
            <a:r>
              <a:rPr lang="hr-HR" dirty="0"/>
              <a:t>. Bila je ljubimica svih stanovnika. Takvu </a:t>
            </a:r>
            <a:r>
              <a:rPr lang="hr-HR" dirty="0" err="1"/>
              <a:t>snijegosmeđu</a:t>
            </a:r>
            <a:r>
              <a:rPr lang="hr-HR" dirty="0"/>
              <a:t> svi su voljeli. Ona je bila jako sretna s njima, ali davali su joj jesti samo jedanput dnevno pa je bila još gladna. </a:t>
            </a:r>
            <a:r>
              <a:rPr lang="hr-HR" dirty="0" err="1"/>
              <a:t>Žućko</a:t>
            </a:r>
            <a:r>
              <a:rPr lang="hr-HR" dirty="0"/>
              <a:t> ju je poskrivečki uvijek dodatno hranio. Jako ju je volio i nikad je nije ostavljao samu. Drugi su bili zaposleni pa se nisu mogli baviti mačkom. Kad je trebala vode, </a:t>
            </a:r>
            <a:r>
              <a:rPr lang="hr-HR" dirty="0" err="1"/>
              <a:t>Žućko</a:t>
            </a:r>
            <a:r>
              <a:rPr lang="hr-HR" dirty="0"/>
              <a:t> bi joj dao. Samo nije htio da to ostali snjegovići znaju.</a:t>
            </a:r>
          </a:p>
          <a:p>
            <a:pPr marL="0" indent="0">
              <a:buNone/>
            </a:pPr>
            <a:r>
              <a:rPr lang="hr-HR" dirty="0"/>
              <a:t>Kad je Danica vidjela </a:t>
            </a:r>
            <a:r>
              <a:rPr lang="hr-HR" dirty="0" err="1"/>
              <a:t>Žućka</a:t>
            </a:r>
            <a:r>
              <a:rPr lang="hr-HR" dirty="0"/>
              <a:t> kako se brine za mačku bila je jako sretna. Dala mu je značku za brigu o životinjama. </a:t>
            </a:r>
            <a:r>
              <a:rPr lang="hr-HR" dirty="0" err="1"/>
              <a:t>Žućko</a:t>
            </a:r>
            <a:r>
              <a:rPr lang="hr-HR" dirty="0"/>
              <a:t> nije vjerovao svojim očima. </a:t>
            </a:r>
            <a:r>
              <a:rPr lang="hr-HR" dirty="0" err="1"/>
              <a:t>Snježica</a:t>
            </a:r>
            <a:r>
              <a:rPr lang="hr-HR" dirty="0"/>
              <a:t> je skočila na njega i mijaukala jer je bila sretna zbog toga. </a:t>
            </a:r>
            <a:r>
              <a:rPr lang="hr-HR" dirty="0" err="1"/>
              <a:t>Žućko</a:t>
            </a:r>
            <a:r>
              <a:rPr lang="hr-HR" dirty="0"/>
              <a:t> se nasmijao i podragao je, i mačka je prela. Danica je rekla da je može zadržati. </a:t>
            </a:r>
            <a:endParaRPr lang="hr-HR" sz="2200" dirty="0"/>
          </a:p>
          <a:p>
            <a:pPr marL="0" indent="0">
              <a:buNone/>
            </a:pPr>
            <a:endParaRPr lang="hr-HR" sz="24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17</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8748615" y="4658634"/>
            <a:ext cx="3008242" cy="505033"/>
          </a:xfrm>
        </p:spPr>
        <p:txBody>
          <a:bodyPr>
            <a:noAutofit/>
          </a:bodyPr>
          <a:lstStyle/>
          <a:p>
            <a:pPr marL="0" indent="0">
              <a:buNone/>
            </a:pPr>
            <a:r>
              <a:rPr lang="hr-HR" sz="2400" dirty="0" err="1"/>
              <a:t>Rhea</a:t>
            </a:r>
            <a:r>
              <a:rPr lang="hr-HR" sz="2400" dirty="0"/>
              <a:t> Novak</a:t>
            </a:r>
          </a:p>
        </p:txBody>
      </p:sp>
      <p:pic>
        <p:nvPicPr>
          <p:cNvPr id="6" name="Slika 5">
            <a:extLst>
              <a:ext uri="{FF2B5EF4-FFF2-40B4-BE49-F238E27FC236}">
                <a16:creationId xmlns:a16="http://schemas.microsoft.com/office/drawing/2014/main" id="{DF7A9B2E-369D-4F44-9697-EC2CFB11771E}"/>
              </a:ext>
            </a:extLst>
          </p:cNvPr>
          <p:cNvPicPr>
            <a:picLocks noChangeAspect="1"/>
          </p:cNvPicPr>
          <p:nvPr/>
        </p:nvPicPr>
        <p:blipFill rotWithShape="1">
          <a:blip r:embed="rId2">
            <a:extLst>
              <a:ext uri="{28A0092B-C50C-407E-A947-70E740481C1C}">
                <a14:useLocalDpi xmlns:a14="http://schemas.microsoft.com/office/drawing/2010/main" val="0"/>
              </a:ext>
            </a:extLst>
          </a:blip>
          <a:srcRect r="44800" b="44075"/>
          <a:stretch/>
        </p:blipFill>
        <p:spPr>
          <a:xfrm>
            <a:off x="8235782" y="1175467"/>
            <a:ext cx="3118018" cy="2981443"/>
          </a:xfrm>
          <a:prstGeom prst="rect">
            <a:avLst/>
          </a:prstGeom>
        </p:spPr>
      </p:pic>
    </p:spTree>
    <p:extLst>
      <p:ext uri="{BB962C8B-B14F-4D97-AF65-F5344CB8AC3E}">
        <p14:creationId xmlns:p14="http://schemas.microsoft.com/office/powerpoint/2010/main" val="144954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300985" y="282760"/>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300985" y="809473"/>
            <a:ext cx="8379799" cy="5912002"/>
          </a:xfrm>
        </p:spPr>
        <p:txBody>
          <a:bodyPr>
            <a:normAutofit fontScale="62500" lnSpcReduction="20000"/>
          </a:bodyPr>
          <a:lstStyle/>
          <a:p>
            <a:pPr marL="0" indent="0">
              <a:buNone/>
            </a:pPr>
            <a:r>
              <a:rPr lang="hr-HR" sz="3500" dirty="0"/>
              <a:t>Crvenka se jutros probudila s glavoboljom. Bilo je prevruće. Možda je netko ostavio upaljeno grijanje, mislila je. No, nije bilo tako. Kroz prozor je vidjela nešto nevjerojatno. Na </a:t>
            </a:r>
            <a:r>
              <a:rPr lang="hr-HR" sz="3500" dirty="0" err="1"/>
              <a:t>snjegoigralištu</a:t>
            </a:r>
            <a:r>
              <a:rPr lang="hr-HR" sz="3500" dirty="0"/>
              <a:t> u </a:t>
            </a:r>
            <a:r>
              <a:rPr lang="hr-HR" sz="3500" dirty="0" err="1"/>
              <a:t>snjegoškoli</a:t>
            </a:r>
            <a:r>
              <a:rPr lang="hr-HR" sz="3500" dirty="0"/>
              <a:t>, a  i drugdje, nije bilo snijega. Samo trava. Čudo usred zime.</a:t>
            </a:r>
          </a:p>
          <a:p>
            <a:pPr marL="0" indent="0">
              <a:buNone/>
            </a:pPr>
            <a:r>
              <a:rPr lang="hr-HR" sz="3500" dirty="0" err="1"/>
              <a:t>Žućko</a:t>
            </a:r>
            <a:r>
              <a:rPr lang="hr-HR" sz="3500" dirty="0"/>
              <a:t> je prigovarao sto na sat, Roza je najviše voljela snijeg, pa je plakala. Danica je još spavala. Sreća, pomisli Crvenka. Odjenula je ružičasti šal i probudila </a:t>
            </a:r>
            <a:r>
              <a:rPr lang="hr-HR" sz="3500" dirty="0" err="1"/>
              <a:t>Plavka</a:t>
            </a:r>
            <a:r>
              <a:rPr lang="hr-HR" sz="3500" dirty="0"/>
              <a:t> pokucavši na vrata. </a:t>
            </a:r>
          </a:p>
          <a:p>
            <a:pPr marL="0" indent="0">
              <a:buNone/>
            </a:pPr>
            <a:r>
              <a:rPr lang="hr-HR" sz="3500" dirty="0"/>
              <a:t>Nestanak snijega prva je primijetila Franka koja u šest ujutro ide na posao. O tome je pisalo u </a:t>
            </a:r>
            <a:r>
              <a:rPr lang="hr-HR" sz="3500" dirty="0" err="1"/>
              <a:t>snjegonovinama</a:t>
            </a:r>
            <a:r>
              <a:rPr lang="hr-HR" sz="3500" dirty="0"/>
              <a:t>. Bez snijega današnje </a:t>
            </a:r>
            <a:r>
              <a:rPr lang="hr-HR" sz="3500" dirty="0" err="1"/>
              <a:t>snjegoigre</a:t>
            </a:r>
            <a:r>
              <a:rPr lang="hr-HR" sz="3500" dirty="0"/>
              <a:t> se nisu mogle održati: </a:t>
            </a:r>
            <a:r>
              <a:rPr lang="hr-HR" sz="3500" dirty="0" err="1"/>
              <a:t>snjegodobacivanje</a:t>
            </a:r>
            <a:r>
              <a:rPr lang="hr-HR" sz="3500" dirty="0"/>
              <a:t> </a:t>
            </a:r>
            <a:r>
              <a:rPr lang="hr-HR" sz="3500" dirty="0" err="1"/>
              <a:t>snjegolopte</a:t>
            </a:r>
            <a:r>
              <a:rPr lang="hr-HR" sz="3500" dirty="0"/>
              <a:t> ili gradnja ledenih </a:t>
            </a:r>
            <a:r>
              <a:rPr lang="hr-HR" sz="3500" dirty="0" err="1"/>
              <a:t>snjegokuća</a:t>
            </a:r>
            <a:r>
              <a:rPr lang="hr-HR" sz="3500" dirty="0"/>
              <a:t>.</a:t>
            </a:r>
          </a:p>
          <a:p>
            <a:pPr marL="0" indent="0">
              <a:buNone/>
            </a:pPr>
            <a:r>
              <a:rPr lang="hr-HR" sz="3500" dirty="0"/>
              <a:t>Danica je bila mrzovoljna i prigovarala kako je prevruće. Zatražila je čak četiri kugle sladoleda od jagode. </a:t>
            </a:r>
          </a:p>
          <a:p>
            <a:pPr marL="0" indent="0">
              <a:buNone/>
            </a:pPr>
            <a:r>
              <a:rPr lang="hr-HR" sz="3500" dirty="0"/>
              <a:t>Popodne su održali sastanak. Zaključili su da se trebaju preseliti. Ovo malo snijega je sve što je ostalo. Još su samo trebali pronaći mjesto za svoj grad. Novi sastanak bit će u četvrtak, za dva dana, a do tada su trebali naći bar dva prijedloga za selidbu. Crvenka je našla dvije snježne planine, a </a:t>
            </a:r>
            <a:r>
              <a:rPr lang="hr-HR" sz="3500" dirty="0" err="1"/>
              <a:t>Plavko</a:t>
            </a:r>
            <a:r>
              <a:rPr lang="hr-HR" sz="3500" dirty="0"/>
              <a:t> snježnu šumu i zamrznuto jezero. Danica je pronašla snježnu planinu s najviše snijega koja se zove Alka. Svima se svidjela Alka i tamo su preselili </a:t>
            </a:r>
            <a:r>
              <a:rPr lang="hr-HR" sz="3500" dirty="0" err="1"/>
              <a:t>SnjegoGrad</a:t>
            </a:r>
            <a:r>
              <a:rPr lang="hr-HR" sz="3500" dirty="0"/>
              <a:t>. </a:t>
            </a:r>
          </a:p>
          <a:p>
            <a:pPr marL="0" indent="0">
              <a:buNone/>
            </a:pPr>
            <a:endParaRPr lang="hr-HR" sz="2400" dirty="0"/>
          </a:p>
        </p:txBody>
      </p:sp>
      <p:sp>
        <p:nvSpPr>
          <p:cNvPr id="8" name="Rezervirano mjesto broja slajda 7"/>
          <p:cNvSpPr>
            <a:spLocks noGrp="1"/>
          </p:cNvSpPr>
          <p:nvPr>
            <p:ph type="sldNum" sz="quarter" idx="12"/>
          </p:nvPr>
        </p:nvSpPr>
        <p:spPr/>
        <p:txBody>
          <a:bodyPr/>
          <a:lstStyle/>
          <a:p>
            <a:fld id="{DCEE7784-1BBA-40CE-BA45-63C332E537D3}" type="slidenum">
              <a:rPr lang="hr-HR" smtClean="0"/>
              <a:t>18</a:t>
            </a:fld>
            <a:endParaRPr lang="hr-HR"/>
          </a:p>
        </p:txBody>
      </p:sp>
      <p:sp>
        <p:nvSpPr>
          <p:cNvPr id="10" name="Rezervirano mjesto sadržaja 9">
            <a:extLst>
              <a:ext uri="{FF2B5EF4-FFF2-40B4-BE49-F238E27FC236}">
                <a16:creationId xmlns:a16="http://schemas.microsoft.com/office/drawing/2014/main" id="{638CA0FD-00C2-43D1-9AE4-EFC788C31734}"/>
              </a:ext>
            </a:extLst>
          </p:cNvPr>
          <p:cNvSpPr>
            <a:spLocks noGrp="1"/>
          </p:cNvSpPr>
          <p:nvPr>
            <p:ph sz="half" idx="2"/>
          </p:nvPr>
        </p:nvSpPr>
        <p:spPr>
          <a:xfrm>
            <a:off x="9115927" y="4868904"/>
            <a:ext cx="2737076" cy="505033"/>
          </a:xfrm>
        </p:spPr>
        <p:txBody>
          <a:bodyPr>
            <a:noAutofit/>
          </a:bodyPr>
          <a:lstStyle/>
          <a:p>
            <a:pPr marL="0" indent="0">
              <a:buNone/>
            </a:pPr>
            <a:r>
              <a:rPr lang="hr-HR" sz="2400" dirty="0"/>
              <a:t>Elizabeta </a:t>
            </a:r>
            <a:r>
              <a:rPr lang="hr-HR" sz="2400" dirty="0" err="1"/>
              <a:t>Špelko</a:t>
            </a:r>
            <a:endParaRPr lang="hr-HR" sz="2400" dirty="0"/>
          </a:p>
        </p:txBody>
      </p:sp>
      <p:pic>
        <p:nvPicPr>
          <p:cNvPr id="6" name="Slika 5">
            <a:extLst>
              <a:ext uri="{FF2B5EF4-FFF2-40B4-BE49-F238E27FC236}">
                <a16:creationId xmlns:a16="http://schemas.microsoft.com/office/drawing/2014/main" id="{6058BC96-5C2A-4FC6-8F74-E13364D5B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8104" y="1136713"/>
            <a:ext cx="2761384" cy="3254813"/>
          </a:xfrm>
          <a:prstGeom prst="rect">
            <a:avLst/>
          </a:prstGeom>
        </p:spPr>
      </p:pic>
    </p:spTree>
    <p:extLst>
      <p:ext uri="{BB962C8B-B14F-4D97-AF65-F5344CB8AC3E}">
        <p14:creationId xmlns:p14="http://schemas.microsoft.com/office/powerpoint/2010/main" val="3390283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656253" y="474421"/>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546479" y="990946"/>
            <a:ext cx="5583610" cy="5365404"/>
          </a:xfrm>
        </p:spPr>
        <p:txBody>
          <a:bodyPr>
            <a:normAutofit lnSpcReduction="10000"/>
          </a:bodyPr>
          <a:lstStyle/>
          <a:p>
            <a:pPr marL="0" indent="0">
              <a:buNone/>
            </a:pPr>
            <a:r>
              <a:rPr lang="hr-HR" sz="2200" dirty="0"/>
              <a:t>U </a:t>
            </a:r>
            <a:r>
              <a:rPr lang="hr-HR" sz="2200" dirty="0" err="1"/>
              <a:t>SnjegoGradu</a:t>
            </a:r>
            <a:r>
              <a:rPr lang="hr-HR" sz="2200" dirty="0"/>
              <a:t> ima puno stanovnika. Svaki ima kapu različite boje, a po boji kape su dobili imena.  Ako ima plavu kapu onda snjegovića zovemo </a:t>
            </a:r>
            <a:r>
              <a:rPr lang="hr-HR" sz="2200" dirty="0" err="1"/>
              <a:t>Plavko</a:t>
            </a:r>
            <a:r>
              <a:rPr lang="hr-HR" sz="2200" dirty="0"/>
              <a:t>, ako ima crvenu zovemo ga Crvenko. </a:t>
            </a:r>
          </a:p>
          <a:p>
            <a:pPr marL="0" indent="0">
              <a:buNone/>
            </a:pPr>
            <a:r>
              <a:rPr lang="hr-HR" sz="2200" dirty="0"/>
              <a:t>Imaju i automobile koji mogu voziti po velikom snijegu. Iako ima puno kuća, </a:t>
            </a:r>
            <a:r>
              <a:rPr lang="hr-HR" sz="2200" dirty="0" err="1"/>
              <a:t>SnjegoGrad</a:t>
            </a:r>
            <a:r>
              <a:rPr lang="hr-HR" sz="2200" dirty="0"/>
              <a:t> nije baš veliki grad. </a:t>
            </a:r>
          </a:p>
          <a:p>
            <a:pPr marL="0" indent="0">
              <a:buNone/>
            </a:pPr>
            <a:r>
              <a:rPr lang="hr-HR" sz="2200" dirty="0"/>
              <a:t>Kad su gladni snjegovići odu svojim kućama na ručak ili ih počasti gradonačelnica na </a:t>
            </a:r>
            <a:r>
              <a:rPr lang="hr-HR" sz="2200" dirty="0" err="1"/>
              <a:t>snjegotrgu</a:t>
            </a:r>
            <a:r>
              <a:rPr lang="hr-HR" sz="2200" dirty="0"/>
              <a:t>. Za ručak su im najdraži snježni krumpiri.  </a:t>
            </a:r>
          </a:p>
          <a:p>
            <a:pPr marL="0" indent="0">
              <a:buNone/>
            </a:pPr>
            <a:r>
              <a:rPr lang="hr-HR" sz="2200" dirty="0"/>
              <a:t>Jedan novi snjegović, po imenu Željko stigao je u </a:t>
            </a:r>
            <a:r>
              <a:rPr lang="hr-HR" sz="2200" dirty="0" err="1"/>
              <a:t>SnjegoGrad</a:t>
            </a:r>
            <a:r>
              <a:rPr lang="hr-HR" sz="2200" dirty="0"/>
              <a:t> i doselio se </a:t>
            </a:r>
            <a:r>
              <a:rPr lang="hr-HR" sz="2200" dirty="0" err="1"/>
              <a:t>Plavku</a:t>
            </a:r>
            <a:r>
              <a:rPr lang="hr-HR" sz="2200" dirty="0"/>
              <a:t>. </a:t>
            </a:r>
            <a:r>
              <a:rPr lang="hr-HR" sz="2200" dirty="0" err="1"/>
              <a:t>Plavko</a:t>
            </a:r>
            <a:r>
              <a:rPr lang="hr-HR" sz="2200" dirty="0"/>
              <a:t> mu je dao kapicu koju je imao viška. I tako je Željko postao novi stanovnik - </a:t>
            </a:r>
            <a:r>
              <a:rPr lang="hr-HR" sz="2200" dirty="0" err="1"/>
              <a:t>Zelenokapi</a:t>
            </a:r>
            <a:r>
              <a:rPr lang="hr-HR" sz="2200" dirty="0"/>
              <a:t>. Gradonačelnica se jako razveselila  kad je čula da ima novog stanovnika u </a:t>
            </a:r>
            <a:r>
              <a:rPr lang="hr-HR" sz="2200" dirty="0" err="1"/>
              <a:t>SnjegoGradu</a:t>
            </a:r>
            <a:r>
              <a:rPr lang="hr-HR" sz="2200" dirty="0"/>
              <a:t>.</a:t>
            </a:r>
          </a:p>
          <a:p>
            <a:pPr marL="0" indent="0">
              <a:buNone/>
            </a:pPr>
            <a:endParaRPr lang="hr-HR" sz="2400" dirty="0"/>
          </a:p>
          <a:p>
            <a:pPr marL="0" indent="0">
              <a:buNone/>
            </a:pPr>
            <a:endParaRPr lang="hr-HR" sz="2400" dirty="0"/>
          </a:p>
        </p:txBody>
      </p:sp>
      <p:sp>
        <p:nvSpPr>
          <p:cNvPr id="4" name="Rezervirano mjesto broja slajda 3"/>
          <p:cNvSpPr>
            <a:spLocks noGrp="1"/>
          </p:cNvSpPr>
          <p:nvPr>
            <p:ph type="sldNum" sz="quarter" idx="12"/>
          </p:nvPr>
        </p:nvSpPr>
        <p:spPr>
          <a:xfrm>
            <a:off x="7971453" y="6356349"/>
            <a:ext cx="2743200" cy="365125"/>
          </a:xfrm>
        </p:spPr>
        <p:txBody>
          <a:bodyPr/>
          <a:lstStyle/>
          <a:p>
            <a:fld id="{DCEE7784-1BBA-40CE-BA45-63C332E537D3}" type="slidenum">
              <a:rPr lang="hr-HR" smtClean="0"/>
              <a:t>2</a:t>
            </a:fld>
            <a:endParaRPr lang="hr-HR"/>
          </a:p>
        </p:txBody>
      </p:sp>
      <p:sp>
        <p:nvSpPr>
          <p:cNvPr id="6" name="Rezervirano mjesto sadržaja 5">
            <a:extLst>
              <a:ext uri="{FF2B5EF4-FFF2-40B4-BE49-F238E27FC236}">
                <a16:creationId xmlns:a16="http://schemas.microsoft.com/office/drawing/2014/main" id="{31F907DF-4AF9-45B3-BAF7-B9D19ED73A61}"/>
              </a:ext>
            </a:extLst>
          </p:cNvPr>
          <p:cNvSpPr>
            <a:spLocks noGrp="1"/>
          </p:cNvSpPr>
          <p:nvPr>
            <p:ph sz="half" idx="2"/>
          </p:nvPr>
        </p:nvSpPr>
        <p:spPr>
          <a:xfrm>
            <a:off x="7595891" y="5499964"/>
            <a:ext cx="2906247" cy="505033"/>
          </a:xfrm>
        </p:spPr>
        <p:txBody>
          <a:bodyPr>
            <a:normAutofit lnSpcReduction="10000"/>
          </a:bodyPr>
          <a:lstStyle/>
          <a:p>
            <a:pPr marL="0" indent="0">
              <a:buNone/>
            </a:pPr>
            <a:r>
              <a:rPr lang="hr-HR" sz="2400" dirty="0"/>
              <a:t>Gabrijel </a:t>
            </a:r>
            <a:r>
              <a:rPr lang="hr-HR" sz="2400" dirty="0" err="1"/>
              <a:t>Gluščić</a:t>
            </a:r>
            <a:endParaRPr lang="hr-HR" sz="2400" dirty="0"/>
          </a:p>
        </p:txBody>
      </p:sp>
      <p:pic>
        <p:nvPicPr>
          <p:cNvPr id="9" name="Slika 8">
            <a:extLst>
              <a:ext uri="{FF2B5EF4-FFF2-40B4-BE49-F238E27FC236}">
                <a16:creationId xmlns:a16="http://schemas.microsoft.com/office/drawing/2014/main" id="{4CB1D999-065A-4023-8630-B2FA38A3B856}"/>
              </a:ext>
            </a:extLst>
          </p:cNvPr>
          <p:cNvPicPr>
            <a:picLocks noChangeAspect="1"/>
          </p:cNvPicPr>
          <p:nvPr/>
        </p:nvPicPr>
        <p:blipFill rotWithShape="1">
          <a:blip r:embed="rId2">
            <a:extLst>
              <a:ext uri="{28A0092B-C50C-407E-A947-70E740481C1C}">
                <a14:useLocalDpi xmlns:a14="http://schemas.microsoft.com/office/drawing/2010/main" val="0"/>
              </a:ext>
            </a:extLst>
          </a:blip>
          <a:srcRect r="30573" b="31113"/>
          <a:stretch/>
        </p:blipFill>
        <p:spPr>
          <a:xfrm>
            <a:off x="6961432" y="1497686"/>
            <a:ext cx="4157249" cy="3158535"/>
          </a:xfrm>
          <a:prstGeom prst="rect">
            <a:avLst/>
          </a:prstGeom>
        </p:spPr>
      </p:pic>
    </p:spTree>
    <p:extLst>
      <p:ext uri="{BB962C8B-B14F-4D97-AF65-F5344CB8AC3E}">
        <p14:creationId xmlns:p14="http://schemas.microsoft.com/office/powerpoint/2010/main" val="2279438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298175" y="484397"/>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541722" y="5241339"/>
            <a:ext cx="2743200" cy="541658"/>
          </a:xfrm>
        </p:spPr>
        <p:txBody>
          <a:bodyPr>
            <a:noAutofit/>
          </a:bodyPr>
          <a:lstStyle/>
          <a:p>
            <a:pPr marL="0" indent="0">
              <a:buNone/>
            </a:pPr>
            <a:r>
              <a:rPr lang="hr-HR" sz="2400" dirty="0"/>
              <a:t>David </a:t>
            </a:r>
            <a:r>
              <a:rPr lang="hr-HR" sz="2400" dirty="0" err="1"/>
              <a:t>Dekalić</a:t>
            </a:r>
            <a:endParaRPr lang="hr-HR" sz="24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3</a:t>
            </a:fld>
            <a:endParaRPr lang="hr-HR"/>
          </a:p>
        </p:txBody>
      </p:sp>
      <p:sp>
        <p:nvSpPr>
          <p:cNvPr id="10" name="TekstniOkvir 9">
            <a:extLst>
              <a:ext uri="{FF2B5EF4-FFF2-40B4-BE49-F238E27FC236}">
                <a16:creationId xmlns:a16="http://schemas.microsoft.com/office/drawing/2014/main" id="{96F7A350-92EC-4839-B981-BA083E065E09}"/>
              </a:ext>
            </a:extLst>
          </p:cNvPr>
          <p:cNvSpPr txBox="1"/>
          <p:nvPr/>
        </p:nvSpPr>
        <p:spPr>
          <a:xfrm>
            <a:off x="298175" y="864403"/>
            <a:ext cx="7383988" cy="5170646"/>
          </a:xfrm>
          <a:prstGeom prst="rect">
            <a:avLst/>
          </a:prstGeom>
          <a:noFill/>
        </p:spPr>
        <p:txBody>
          <a:bodyPr wrap="square" rtlCol="0">
            <a:spAutoFit/>
          </a:bodyPr>
          <a:lstStyle/>
          <a:p>
            <a:r>
              <a:rPr lang="hr-HR" sz="2200" dirty="0" err="1"/>
              <a:t>Plavko</a:t>
            </a:r>
            <a:r>
              <a:rPr lang="hr-HR" sz="2200" dirty="0"/>
              <a:t> je prošetao i ugledao još jednog stanovnika druge države u </a:t>
            </a:r>
            <a:r>
              <a:rPr lang="hr-HR" sz="2200" dirty="0" err="1"/>
              <a:t>SnjegoGradu</a:t>
            </a:r>
            <a:r>
              <a:rPr lang="hr-HR" sz="2200" dirty="0"/>
              <a:t>. Rekao je da će </a:t>
            </a:r>
            <a:r>
              <a:rPr lang="hr-HR" sz="2200" dirty="0" err="1"/>
              <a:t>snjegonačelnica</a:t>
            </a:r>
            <a:r>
              <a:rPr lang="hr-HR" sz="2200" dirty="0"/>
              <a:t> odlučiti može li i on ostati tu. Danica je dozvolila, ali se sjetila da za njega nema kuće. </a:t>
            </a:r>
            <a:r>
              <a:rPr lang="hr-HR" sz="2200" dirty="0" err="1"/>
              <a:t>Plavko</a:t>
            </a:r>
            <a:r>
              <a:rPr lang="hr-HR" sz="2200" dirty="0"/>
              <a:t> je i njega pozvao da ostane u njegovoj kućici jer ima još jedan slobodan krevet. Novi stanovnik je pristao. </a:t>
            </a:r>
          </a:p>
          <a:p>
            <a:r>
              <a:rPr lang="hr-HR" sz="2200" dirty="0"/>
              <a:t>Slijedeći dan tražili su mu posao. Odlučili su da će biti </a:t>
            </a:r>
            <a:r>
              <a:rPr lang="hr-HR" sz="2200" dirty="0" err="1"/>
              <a:t>snjegotaksi</a:t>
            </a:r>
            <a:r>
              <a:rPr lang="hr-HR" sz="2200" dirty="0"/>
              <a:t>. Ujutro je tiho ustao, obukao se i krenuo voziti ljude. Nazvali su ga Ljupko. Dali su mu plavi automobil koji će biti taksi. Rekao je </a:t>
            </a:r>
            <a:r>
              <a:rPr lang="hr-HR" sz="2200" dirty="0" err="1"/>
              <a:t>Plavku</a:t>
            </a:r>
            <a:r>
              <a:rPr lang="hr-HR" sz="2200" dirty="0"/>
              <a:t> da ništa ne brine jer će on svako jutro ustajati u 6 sati, a radit će i noću. Tako je radio do 35. godine. Sakupio je puno novaca. Ljupko je kupio svoju kućicu i lijepo je preuredio. Postao je </a:t>
            </a:r>
            <a:r>
              <a:rPr lang="hr-HR" sz="2200" dirty="0" err="1"/>
              <a:t>snjegonačelnicin</a:t>
            </a:r>
            <a:r>
              <a:rPr lang="hr-HR" sz="2200" dirty="0"/>
              <a:t> prijatelj. Kada je Ljupko imao 42 godine promijenio je posao i postao  </a:t>
            </a:r>
            <a:r>
              <a:rPr lang="hr-HR" sz="2200" dirty="0" err="1"/>
              <a:t>snjegopolicajac</a:t>
            </a:r>
            <a:r>
              <a:rPr lang="hr-HR" sz="2200" dirty="0"/>
              <a:t>. Svi snjegovići su to htjeli postati, ali neki nisu bili dovoljno vješti. </a:t>
            </a:r>
          </a:p>
        </p:txBody>
      </p:sp>
      <p:pic>
        <p:nvPicPr>
          <p:cNvPr id="14" name="Rezervirano mjesto sadržaja 13">
            <a:extLst>
              <a:ext uri="{FF2B5EF4-FFF2-40B4-BE49-F238E27FC236}">
                <a16:creationId xmlns:a16="http://schemas.microsoft.com/office/drawing/2014/main" id="{47DBD266-2979-454E-A4D8-382A0DB4DD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85220" y="1194494"/>
            <a:ext cx="3656205" cy="3580089"/>
          </a:xfrm>
        </p:spPr>
      </p:pic>
    </p:spTree>
    <p:extLst>
      <p:ext uri="{BB962C8B-B14F-4D97-AF65-F5344CB8AC3E}">
        <p14:creationId xmlns:p14="http://schemas.microsoft.com/office/powerpoint/2010/main" val="912898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619903" y="533776"/>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535681" y="1152937"/>
            <a:ext cx="5407919" cy="5275915"/>
          </a:xfrm>
        </p:spPr>
        <p:txBody>
          <a:bodyPr>
            <a:normAutofit/>
          </a:bodyPr>
          <a:lstStyle/>
          <a:p>
            <a:pPr marL="0" indent="0">
              <a:buNone/>
            </a:pPr>
            <a:r>
              <a:rPr lang="hr-HR" sz="2200" dirty="0"/>
              <a:t>U maloj </a:t>
            </a:r>
            <a:r>
              <a:rPr lang="hr-HR" sz="2200" dirty="0" err="1"/>
              <a:t>snjegoškoli</a:t>
            </a:r>
            <a:r>
              <a:rPr lang="hr-HR" sz="2200" dirty="0"/>
              <a:t> radila je nova mlada učiteljica. Danas je bila mrzovoljna jer je pao veliki snijeg pa je jedva došla do škole.  Sva djeca veselo su vani skakutala i igrala se na snijegu. Bili su mokri i promrzli.</a:t>
            </a:r>
          </a:p>
          <a:p>
            <a:pPr marL="0" indent="0">
              <a:buNone/>
            </a:pPr>
            <a:r>
              <a:rPr lang="hr-HR" sz="2200" dirty="0"/>
              <a:t>Kad je učiteljica ušla u školu činilo se da tamo nema nikoga. Sve je bilo tiho i zamračeno.  Učiteljica je razmišljala i sjetila se da joj je danas rođendan.</a:t>
            </a:r>
          </a:p>
          <a:p>
            <a:pPr marL="0" indent="0">
              <a:buNone/>
            </a:pPr>
            <a:r>
              <a:rPr lang="hr-HR" sz="2200" dirty="0"/>
              <a:t>Svi su u mraku viknuli: Sretan rođendan!</a:t>
            </a:r>
          </a:p>
          <a:p>
            <a:pPr marL="0" indent="0">
              <a:buNone/>
            </a:pPr>
            <a:r>
              <a:rPr lang="hr-HR" sz="2200" dirty="0"/>
              <a:t>I počela je zabava. Veselili su se i plesali. Kad je zabava završila sretni su otišli kući, a učiteljica je ostala otvarati poklone. </a:t>
            </a:r>
          </a:p>
          <a:p>
            <a:pPr marL="0" indent="0">
              <a:buNone/>
            </a:pPr>
            <a:r>
              <a:rPr lang="hr-HR" sz="2200" dirty="0"/>
              <a:t>Dobila je na poklon sve što je potrebno jednoj učiteljici. </a:t>
            </a:r>
          </a:p>
          <a:p>
            <a:pPr marL="0" indent="0">
              <a:buNone/>
            </a:pPr>
            <a:endParaRPr lang="hr-HR"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4</a:t>
            </a:fld>
            <a:endParaRPr lang="hr-HR"/>
          </a:p>
        </p:txBody>
      </p:sp>
      <p:sp>
        <p:nvSpPr>
          <p:cNvPr id="12" name="TekstniOkvir 11">
            <a:extLst>
              <a:ext uri="{FF2B5EF4-FFF2-40B4-BE49-F238E27FC236}">
                <a16:creationId xmlns:a16="http://schemas.microsoft.com/office/drawing/2014/main" id="{87835D0D-E807-4DF1-B4DD-B772008192F3}"/>
              </a:ext>
            </a:extLst>
          </p:cNvPr>
          <p:cNvSpPr txBox="1"/>
          <p:nvPr/>
        </p:nvSpPr>
        <p:spPr>
          <a:xfrm>
            <a:off x="7424880" y="5501981"/>
            <a:ext cx="4767120" cy="461665"/>
          </a:xfrm>
          <a:prstGeom prst="rect">
            <a:avLst/>
          </a:prstGeom>
          <a:noFill/>
        </p:spPr>
        <p:txBody>
          <a:bodyPr wrap="square" rtlCol="0">
            <a:spAutoFit/>
          </a:bodyPr>
          <a:lstStyle/>
          <a:p>
            <a:r>
              <a:rPr lang="hr-HR" sz="2400" dirty="0"/>
              <a:t>Mateo </a:t>
            </a:r>
            <a:r>
              <a:rPr lang="hr-HR" sz="2400" dirty="0" err="1"/>
              <a:t>Dubravec</a:t>
            </a:r>
            <a:endParaRPr lang="hr-HR" sz="2400" dirty="0"/>
          </a:p>
        </p:txBody>
      </p:sp>
      <p:pic>
        <p:nvPicPr>
          <p:cNvPr id="7" name="Slika 6">
            <a:extLst>
              <a:ext uri="{FF2B5EF4-FFF2-40B4-BE49-F238E27FC236}">
                <a16:creationId xmlns:a16="http://schemas.microsoft.com/office/drawing/2014/main" id="{070E1D11-E46E-44E8-AF4C-BAA0B8E49585}"/>
              </a:ext>
            </a:extLst>
          </p:cNvPr>
          <p:cNvPicPr>
            <a:picLocks noChangeAspect="1"/>
          </p:cNvPicPr>
          <p:nvPr/>
        </p:nvPicPr>
        <p:blipFill rotWithShape="1">
          <a:blip r:embed="rId2">
            <a:extLst>
              <a:ext uri="{28A0092B-C50C-407E-A947-70E740481C1C}">
                <a14:useLocalDpi xmlns:a14="http://schemas.microsoft.com/office/drawing/2010/main" val="0"/>
              </a:ext>
            </a:extLst>
          </a:blip>
          <a:srcRect r="49799" b="37454"/>
          <a:stretch/>
        </p:blipFill>
        <p:spPr>
          <a:xfrm>
            <a:off x="6194974" y="1466045"/>
            <a:ext cx="4950004" cy="3430807"/>
          </a:xfrm>
          <a:prstGeom prst="rect">
            <a:avLst/>
          </a:prstGeom>
        </p:spPr>
      </p:pic>
    </p:spTree>
    <p:extLst>
      <p:ext uri="{BB962C8B-B14F-4D97-AF65-F5344CB8AC3E}">
        <p14:creationId xmlns:p14="http://schemas.microsoft.com/office/powerpoint/2010/main" val="3686273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838200" y="496778"/>
            <a:ext cx="9935313" cy="371796"/>
          </a:xfrm>
        </p:spPr>
        <p:txBody>
          <a:bodyPr>
            <a:noAutofit/>
          </a:bodyPr>
          <a:lstStyle/>
          <a:p>
            <a:r>
              <a:rPr lang="hr-HR" sz="2800" b="1" dirty="0">
                <a:solidFill>
                  <a:srgbClr val="7030A0"/>
                </a:solidFill>
              </a:rPr>
              <a:t>Problemi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38200" y="1355648"/>
            <a:ext cx="4708358" cy="4607831"/>
          </a:xfrm>
        </p:spPr>
        <p:txBody>
          <a:bodyPr>
            <a:noAutofit/>
          </a:bodyPr>
          <a:lstStyle/>
          <a:p>
            <a:pPr marL="0" indent="0">
              <a:buNone/>
            </a:pPr>
            <a:r>
              <a:rPr lang="hr-HR" sz="2200" dirty="0"/>
              <a:t>Jednog dana u </a:t>
            </a:r>
            <a:r>
              <a:rPr lang="hr-HR" sz="2200" dirty="0" err="1"/>
              <a:t>SnjegoGradu</a:t>
            </a:r>
            <a:r>
              <a:rPr lang="hr-HR" sz="2200" dirty="0"/>
              <a:t>  je napadao veliki snijeg. </a:t>
            </a:r>
          </a:p>
          <a:p>
            <a:pPr marL="0" indent="0">
              <a:buNone/>
            </a:pPr>
            <a:r>
              <a:rPr lang="hr-HR" sz="2200" dirty="0"/>
              <a:t>Kad su snjegovići to vidjeli odmah su izašli van iz svojih kućica. Svaki snjegović skakao je  i bacao se po snijegu. Radili su grude i sanjkali se.  </a:t>
            </a:r>
          </a:p>
          <a:p>
            <a:pPr marL="0" indent="0">
              <a:buNone/>
            </a:pPr>
            <a:r>
              <a:rPr lang="hr-HR" sz="2200" dirty="0"/>
              <a:t>Veliki snjegovići ljubomorno su gledali male snjegoviće kako se igraju. A onda su odlučili poigrati se i oni. Nastala je sveopća buka. Tako su proveli cijeli dan. </a:t>
            </a:r>
          </a:p>
          <a:p>
            <a:pPr marL="0" indent="0">
              <a:buNone/>
            </a:pPr>
            <a:r>
              <a:rPr lang="hr-HR" sz="2200" dirty="0"/>
              <a:t>I tako su živjeli sretno i zaigrano do kraja života.</a:t>
            </a:r>
          </a:p>
          <a:p>
            <a:pPr marL="0" indent="0">
              <a:buNone/>
            </a:pPr>
            <a:endParaRPr lang="hr-HR" sz="22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5</a:t>
            </a:fld>
            <a:endParaRPr lang="hr-HR"/>
          </a:p>
        </p:txBody>
      </p:sp>
      <p:sp>
        <p:nvSpPr>
          <p:cNvPr id="6" name="Rezervirano mjesto sadržaja 5">
            <a:extLst>
              <a:ext uri="{FF2B5EF4-FFF2-40B4-BE49-F238E27FC236}">
                <a16:creationId xmlns:a16="http://schemas.microsoft.com/office/drawing/2014/main" id="{42A7EE88-20D8-4455-9CD1-B60003683757}"/>
              </a:ext>
            </a:extLst>
          </p:cNvPr>
          <p:cNvSpPr>
            <a:spLocks noGrp="1"/>
          </p:cNvSpPr>
          <p:nvPr>
            <p:ph sz="half" idx="2"/>
          </p:nvPr>
        </p:nvSpPr>
        <p:spPr>
          <a:xfrm>
            <a:off x="7488961" y="5308804"/>
            <a:ext cx="3621157" cy="584546"/>
          </a:xfrm>
        </p:spPr>
        <p:txBody>
          <a:bodyPr>
            <a:normAutofit/>
          </a:bodyPr>
          <a:lstStyle/>
          <a:p>
            <a:pPr marL="0" indent="0">
              <a:buNone/>
            </a:pPr>
            <a:r>
              <a:rPr lang="hr-HR" sz="2400" dirty="0" err="1"/>
              <a:t>Patricia</a:t>
            </a:r>
            <a:r>
              <a:rPr lang="hr-HR" sz="2400" dirty="0"/>
              <a:t> Glavić</a:t>
            </a:r>
          </a:p>
        </p:txBody>
      </p:sp>
      <p:pic>
        <p:nvPicPr>
          <p:cNvPr id="8" name="Slika 7">
            <a:extLst>
              <a:ext uri="{FF2B5EF4-FFF2-40B4-BE49-F238E27FC236}">
                <a16:creationId xmlns:a16="http://schemas.microsoft.com/office/drawing/2014/main" id="{B95D1DE0-ADBE-4BEB-AE82-34128D48A5F1}"/>
              </a:ext>
            </a:extLst>
          </p:cNvPr>
          <p:cNvPicPr>
            <a:picLocks noChangeAspect="1"/>
          </p:cNvPicPr>
          <p:nvPr/>
        </p:nvPicPr>
        <p:blipFill rotWithShape="1">
          <a:blip r:embed="rId2">
            <a:extLst>
              <a:ext uri="{28A0092B-C50C-407E-A947-70E740481C1C}">
                <a14:useLocalDpi xmlns:a14="http://schemas.microsoft.com/office/drawing/2010/main" val="0"/>
              </a:ext>
            </a:extLst>
          </a:blip>
          <a:srcRect b="23719"/>
          <a:stretch/>
        </p:blipFill>
        <p:spPr>
          <a:xfrm>
            <a:off x="6322595" y="1545684"/>
            <a:ext cx="5031204" cy="3516646"/>
          </a:xfrm>
          <a:prstGeom prst="rect">
            <a:avLst/>
          </a:prstGeom>
        </p:spPr>
      </p:pic>
    </p:spTree>
    <p:extLst>
      <p:ext uri="{BB962C8B-B14F-4D97-AF65-F5344CB8AC3E}">
        <p14:creationId xmlns:p14="http://schemas.microsoft.com/office/powerpoint/2010/main" val="1390152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33504" y="465155"/>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532039" y="1228340"/>
            <a:ext cx="5748443" cy="5697672"/>
          </a:xfrm>
        </p:spPr>
        <p:txBody>
          <a:bodyPr>
            <a:noAutofit/>
          </a:bodyPr>
          <a:lstStyle/>
          <a:p>
            <a:pPr marL="0" indent="0">
              <a:buNone/>
            </a:pPr>
            <a:r>
              <a:rPr lang="hr-HR" sz="2200" dirty="0"/>
              <a:t>U </a:t>
            </a:r>
            <a:r>
              <a:rPr lang="hr-HR" sz="2200" dirty="0" err="1"/>
              <a:t>SnjegoGrad</a:t>
            </a:r>
            <a:r>
              <a:rPr lang="hr-HR" sz="2200" dirty="0"/>
              <a:t> je jutros došao robot. Robot je jako poznati pjevač iz </a:t>
            </a:r>
            <a:r>
              <a:rPr lang="hr-HR" sz="2200" dirty="0" err="1"/>
              <a:t>MaštoGrada</a:t>
            </a:r>
            <a:r>
              <a:rPr lang="hr-HR" sz="2200" dirty="0"/>
              <a:t>. Kad je išao kući nakon koncerta, prijatelji su ga pitali hoće li se s njima igrati na igralištu. Robot je bio umoran i brzo sam otišao s igrališta. Vukao se kroz gustu šumu i gusto blato, i tako stigao do </a:t>
            </a:r>
            <a:r>
              <a:rPr lang="hr-HR" sz="2200" dirty="0" err="1"/>
              <a:t>SnjegoGrada</a:t>
            </a:r>
            <a:r>
              <a:rPr lang="hr-HR" sz="2200" dirty="0"/>
              <a:t>. </a:t>
            </a:r>
          </a:p>
          <a:p>
            <a:pPr marL="0" indent="0">
              <a:buNone/>
            </a:pPr>
            <a:r>
              <a:rPr lang="hr-HR" sz="2200" dirty="0" err="1"/>
              <a:t>Snjegonačelnica</a:t>
            </a:r>
            <a:r>
              <a:rPr lang="hr-HR" sz="2200" dirty="0"/>
              <a:t> je odmah pitala tko je to. Ja sam robot, odgovorio je. </a:t>
            </a:r>
            <a:r>
              <a:rPr lang="hr-HR" sz="2200" dirty="0" err="1"/>
              <a:t>Plavko</a:t>
            </a:r>
            <a:r>
              <a:rPr lang="hr-HR" sz="2200" dirty="0"/>
              <a:t> ju je odmah upozorio da je taj robot poznati pjevač. Znala je da je </a:t>
            </a:r>
            <a:r>
              <a:rPr lang="hr-HR" sz="2200" dirty="0" err="1"/>
              <a:t>Plavko</a:t>
            </a:r>
            <a:r>
              <a:rPr lang="hr-HR" sz="2200" dirty="0"/>
              <a:t> o njemu već pričao. I znala je napamet sve njegove pjesme. Zato je robot u </a:t>
            </a:r>
            <a:r>
              <a:rPr lang="hr-HR" sz="2200" dirty="0" err="1"/>
              <a:t>SnjegoGradu</a:t>
            </a:r>
            <a:r>
              <a:rPr lang="hr-HR" sz="2200" dirty="0"/>
              <a:t> morao održati veliki </a:t>
            </a:r>
            <a:r>
              <a:rPr lang="hr-HR" sz="2200" dirty="0" err="1"/>
              <a:t>snjegokoncert</a:t>
            </a:r>
            <a:r>
              <a:rPr lang="hr-HR" sz="2200" dirty="0"/>
              <a:t> na </a:t>
            </a:r>
            <a:r>
              <a:rPr lang="hr-HR" sz="2200" dirty="0" err="1"/>
              <a:t>snjegotrgu</a:t>
            </a:r>
            <a:r>
              <a:rPr lang="hr-HR" sz="2200" dirty="0"/>
              <a:t>. Svi snjegovići su s robotom pjevali poznate pjesme. </a:t>
            </a:r>
          </a:p>
          <a:p>
            <a:pPr marL="0" indent="0">
              <a:buNone/>
            </a:pPr>
            <a:endParaRPr lang="hr-HR" sz="22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6</a:t>
            </a:fld>
            <a:endParaRPr lang="hr-HR"/>
          </a:p>
        </p:txBody>
      </p:sp>
      <p:sp>
        <p:nvSpPr>
          <p:cNvPr id="9" name="Rezervirano mjesto sadržaja 8">
            <a:extLst>
              <a:ext uri="{FF2B5EF4-FFF2-40B4-BE49-F238E27FC236}">
                <a16:creationId xmlns:a16="http://schemas.microsoft.com/office/drawing/2014/main" id="{768ADAF2-D29E-4FEA-84E1-5C6FA1834904}"/>
              </a:ext>
            </a:extLst>
          </p:cNvPr>
          <p:cNvSpPr>
            <a:spLocks noGrp="1"/>
          </p:cNvSpPr>
          <p:nvPr>
            <p:ph sz="half" idx="2"/>
          </p:nvPr>
        </p:nvSpPr>
        <p:spPr>
          <a:xfrm>
            <a:off x="7639075" y="5099249"/>
            <a:ext cx="2743200" cy="534755"/>
          </a:xfrm>
        </p:spPr>
        <p:txBody>
          <a:bodyPr>
            <a:noAutofit/>
          </a:bodyPr>
          <a:lstStyle/>
          <a:p>
            <a:pPr marL="0" indent="0">
              <a:buNone/>
            </a:pPr>
            <a:r>
              <a:rPr lang="hr-HR" sz="2400" dirty="0" err="1"/>
              <a:t>Fran</a:t>
            </a:r>
            <a:r>
              <a:rPr lang="hr-HR" sz="2400" dirty="0"/>
              <a:t> </a:t>
            </a:r>
            <a:r>
              <a:rPr lang="hr-HR" sz="2400" dirty="0" err="1"/>
              <a:t>Gotić</a:t>
            </a:r>
            <a:endParaRPr lang="hr-HR" sz="2400" dirty="0"/>
          </a:p>
        </p:txBody>
      </p:sp>
      <p:pic>
        <p:nvPicPr>
          <p:cNvPr id="7" name="Slika 6">
            <a:extLst>
              <a:ext uri="{FF2B5EF4-FFF2-40B4-BE49-F238E27FC236}">
                <a16:creationId xmlns:a16="http://schemas.microsoft.com/office/drawing/2014/main" id="{51BE3EBE-D52E-4619-901B-3650F268F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504" y="1035252"/>
            <a:ext cx="4850896" cy="3729254"/>
          </a:xfrm>
          <a:prstGeom prst="rect">
            <a:avLst/>
          </a:prstGeom>
        </p:spPr>
      </p:pic>
    </p:spTree>
    <p:extLst>
      <p:ext uri="{BB962C8B-B14F-4D97-AF65-F5344CB8AC3E}">
        <p14:creationId xmlns:p14="http://schemas.microsoft.com/office/powerpoint/2010/main" val="3894259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502170" y="359381"/>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502170" y="1076651"/>
            <a:ext cx="7113819" cy="5939597"/>
          </a:xfrm>
        </p:spPr>
        <p:txBody>
          <a:bodyPr>
            <a:normAutofit fontScale="62500" lnSpcReduction="20000"/>
          </a:bodyPr>
          <a:lstStyle/>
          <a:p>
            <a:pPr marL="0" indent="0">
              <a:buNone/>
            </a:pPr>
            <a:r>
              <a:rPr lang="hr-HR" sz="3500" dirty="0"/>
              <a:t>Jednoga jutra Crvenku i </a:t>
            </a:r>
            <a:r>
              <a:rPr lang="hr-HR" sz="3500" dirty="0" err="1"/>
              <a:t>Plavka</a:t>
            </a:r>
            <a:r>
              <a:rPr lang="hr-HR" sz="3500" dirty="0"/>
              <a:t> pozove gradonačelnica i kaže: </a:t>
            </a:r>
            <a:r>
              <a:rPr lang="hr-HR" sz="3500" dirty="0" err="1"/>
              <a:t>Plavko</a:t>
            </a:r>
            <a:r>
              <a:rPr lang="hr-HR" sz="3500" dirty="0"/>
              <a:t> ti reguliraj promet, a Crvenka neka napravi ručak. Odmah su poslušali. Nakon toga morali su je pratiti kući. Bila je zima i nije htjela ići kući sama. Crvenka joj je pripremila sladoled od jagode. Kad je to vidjela, Danici se odmah lice pretvorilo u smiješak. S veseljem se počastila i zahvalila Crvenki i </a:t>
            </a:r>
            <a:r>
              <a:rPr lang="hr-HR" sz="3500" dirty="0" err="1"/>
              <a:t>Plavku</a:t>
            </a:r>
            <a:r>
              <a:rPr lang="hr-HR" sz="3500" dirty="0"/>
              <a:t>. </a:t>
            </a:r>
          </a:p>
          <a:p>
            <a:pPr marL="0" indent="0">
              <a:buNone/>
            </a:pPr>
            <a:r>
              <a:rPr lang="hr-HR" sz="3500" dirty="0"/>
              <a:t>Svi su bili sretni osim </a:t>
            </a:r>
            <a:r>
              <a:rPr lang="hr-HR" sz="3500" dirty="0" err="1"/>
              <a:t>Sivka</a:t>
            </a:r>
            <a:r>
              <a:rPr lang="hr-HR" sz="3500" dirty="0"/>
              <a:t> koji je mrzio sladoled od jagode. Pa dok je gledao kako Danica jede sladoled bilo mu je muka. Pobjegao je iz </a:t>
            </a:r>
            <a:r>
              <a:rPr lang="hr-HR" sz="3500" dirty="0" err="1"/>
              <a:t>SnjegoGrada</a:t>
            </a:r>
            <a:r>
              <a:rPr lang="hr-HR" sz="3500" dirty="0"/>
              <a:t> u </a:t>
            </a:r>
            <a:r>
              <a:rPr lang="hr-HR" sz="3500" dirty="0" err="1"/>
              <a:t>MaštoGrad</a:t>
            </a:r>
            <a:r>
              <a:rPr lang="hr-HR" sz="3500" dirty="0"/>
              <a:t>. </a:t>
            </a:r>
          </a:p>
          <a:p>
            <a:pPr marL="0" indent="0">
              <a:buNone/>
            </a:pPr>
            <a:r>
              <a:rPr lang="hr-HR" sz="3500" dirty="0"/>
              <a:t>Kad se nakon par godina vratio, Danica je još uvijek uživala u svom sladoledu. Ali, </a:t>
            </a:r>
            <a:r>
              <a:rPr lang="hr-HR" sz="3500" dirty="0" err="1"/>
              <a:t>Sivko</a:t>
            </a:r>
            <a:r>
              <a:rPr lang="hr-HR" sz="3500" dirty="0"/>
              <a:t> više nije mogao pobjeći jer je Danica uvela novo pravilo: tko pobjegne, bit će strogo kažnjen. </a:t>
            </a:r>
            <a:r>
              <a:rPr lang="hr-HR" sz="3500" dirty="0" err="1"/>
              <a:t>Sivko</a:t>
            </a:r>
            <a:r>
              <a:rPr lang="hr-HR" sz="3500" dirty="0"/>
              <a:t> više nije pobjegao, ali je htio, i stalno pokušavao. </a:t>
            </a:r>
          </a:p>
          <a:p>
            <a:pPr marL="0" indent="0">
              <a:buNone/>
            </a:pPr>
            <a:r>
              <a:rPr lang="hr-HR" sz="3500" dirty="0"/>
              <a:t>Nakon par godina Danica je rekla: svaki dan svatko mora pojesti barem jednu kuglicu sladoleda od jagode. </a:t>
            </a:r>
            <a:r>
              <a:rPr lang="hr-HR" sz="3500" dirty="0" err="1"/>
              <a:t>Sivko</a:t>
            </a:r>
            <a:r>
              <a:rPr lang="hr-HR" sz="3500" dirty="0"/>
              <a:t> je odmah otišao i više nikada se nije vratio. Kad su drugi shvatili da </a:t>
            </a:r>
            <a:r>
              <a:rPr lang="hr-HR" sz="3500" dirty="0" err="1"/>
              <a:t>Sivka</a:t>
            </a:r>
            <a:r>
              <a:rPr lang="hr-HR" sz="3500" dirty="0"/>
              <a:t> nema rekli su gradonačelnici i krenuli tražiti ga. Na kraju su ga našli ali nisu kaznili. Sve se završilo dobro i veselo.</a:t>
            </a:r>
          </a:p>
          <a:p>
            <a:pPr marL="0" indent="0">
              <a:buNone/>
            </a:pPr>
            <a:endParaRPr lang="hr-HR"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7</a:t>
            </a:fld>
            <a:endParaRPr lang="hr-HR"/>
          </a:p>
        </p:txBody>
      </p:sp>
      <p:sp>
        <p:nvSpPr>
          <p:cNvPr id="8" name="Rezervirano mjesto sadržaja 7">
            <a:extLst>
              <a:ext uri="{FF2B5EF4-FFF2-40B4-BE49-F238E27FC236}">
                <a16:creationId xmlns:a16="http://schemas.microsoft.com/office/drawing/2014/main" id="{099E4ED1-9262-492B-965A-FA179AFEF271}"/>
              </a:ext>
            </a:extLst>
          </p:cNvPr>
          <p:cNvSpPr>
            <a:spLocks noGrp="1"/>
          </p:cNvSpPr>
          <p:nvPr>
            <p:ph sz="half" idx="2"/>
          </p:nvPr>
        </p:nvSpPr>
        <p:spPr>
          <a:xfrm>
            <a:off x="8875887" y="5384579"/>
            <a:ext cx="3369365" cy="365126"/>
          </a:xfrm>
        </p:spPr>
        <p:txBody>
          <a:bodyPr>
            <a:noAutofit/>
          </a:bodyPr>
          <a:lstStyle/>
          <a:p>
            <a:pPr marL="0" indent="0">
              <a:buNone/>
            </a:pPr>
            <a:r>
              <a:rPr lang="hr-HR" sz="2400" dirty="0" err="1"/>
              <a:t>Natali</a:t>
            </a:r>
            <a:r>
              <a:rPr lang="hr-HR" sz="2400" dirty="0"/>
              <a:t> </a:t>
            </a:r>
            <a:r>
              <a:rPr lang="hr-HR" sz="2400" dirty="0" err="1"/>
              <a:t>Grdović</a:t>
            </a:r>
            <a:endParaRPr lang="hr-HR" sz="2400" dirty="0"/>
          </a:p>
        </p:txBody>
      </p:sp>
      <p:pic>
        <p:nvPicPr>
          <p:cNvPr id="7" name="Slika 6">
            <a:extLst>
              <a:ext uri="{FF2B5EF4-FFF2-40B4-BE49-F238E27FC236}">
                <a16:creationId xmlns:a16="http://schemas.microsoft.com/office/drawing/2014/main" id="{D2F417B7-95F6-4A81-9DCD-AAD265547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164" y="1377441"/>
            <a:ext cx="3700251" cy="3284798"/>
          </a:xfrm>
          <a:prstGeom prst="rect">
            <a:avLst/>
          </a:prstGeom>
        </p:spPr>
      </p:pic>
    </p:spTree>
    <p:extLst>
      <p:ext uri="{BB962C8B-B14F-4D97-AF65-F5344CB8AC3E}">
        <p14:creationId xmlns:p14="http://schemas.microsoft.com/office/powerpoint/2010/main" val="2767465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86513" y="428071"/>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486514" y="1051226"/>
            <a:ext cx="5565370" cy="5482096"/>
          </a:xfrm>
        </p:spPr>
        <p:txBody>
          <a:bodyPr>
            <a:noAutofit/>
          </a:bodyPr>
          <a:lstStyle/>
          <a:p>
            <a:pPr marL="0" indent="0">
              <a:buNone/>
            </a:pPr>
            <a:r>
              <a:rPr lang="hr-HR" sz="2200" dirty="0"/>
              <a:t>U </a:t>
            </a:r>
            <a:r>
              <a:rPr lang="hr-HR" sz="2200" dirty="0" err="1"/>
              <a:t>SnjegoGradu</a:t>
            </a:r>
            <a:r>
              <a:rPr lang="hr-HR" sz="2200" dirty="0"/>
              <a:t> je bio prekrasan dan. Djeca su se igrala: loptom, </a:t>
            </a:r>
            <a:r>
              <a:rPr lang="hr-HR" sz="2200" dirty="0" err="1"/>
              <a:t>frizbijem</a:t>
            </a:r>
            <a:r>
              <a:rPr lang="hr-HR" sz="2200" dirty="0"/>
              <a:t>, igrala su se skrivača, </a:t>
            </a:r>
            <a:r>
              <a:rPr lang="hr-HR" sz="2200" dirty="0" err="1"/>
              <a:t>lovice</a:t>
            </a:r>
            <a:r>
              <a:rPr lang="hr-HR" sz="2200" dirty="0"/>
              <a:t>, ledene babe… </a:t>
            </a:r>
          </a:p>
          <a:p>
            <a:pPr marL="0" indent="0">
              <a:buNone/>
            </a:pPr>
            <a:r>
              <a:rPr lang="hr-HR" sz="2200" dirty="0"/>
              <a:t>A već slijedeći dan toliko je napadalo snijega da su građani </a:t>
            </a:r>
            <a:r>
              <a:rPr lang="hr-HR" sz="2200" dirty="0" err="1"/>
              <a:t>SnjegoGrada</a:t>
            </a:r>
            <a:r>
              <a:rPr lang="hr-HR" sz="2200" dirty="0"/>
              <a:t> jedva izašli iz svojih kuća. Snijega je bilo do krovova. Prekrio im je prozore i vrata. Da bi izašli iz kuće morali su otvoriti prozore na krovu.</a:t>
            </a:r>
          </a:p>
          <a:p>
            <a:pPr marL="0" indent="0">
              <a:buNone/>
            </a:pPr>
            <a:r>
              <a:rPr lang="hr-HR" sz="2200" dirty="0"/>
              <a:t>Djeca su se strašno veselila. Radili su snjegovića, grudali se, radili iglu, sanjkali se i zabavljali.</a:t>
            </a:r>
          </a:p>
          <a:p>
            <a:pPr marL="0" indent="0">
              <a:buNone/>
            </a:pPr>
            <a:r>
              <a:rPr lang="hr-HR" sz="2200" dirty="0"/>
              <a:t>Tako veliki snijeg još nije bio u </a:t>
            </a:r>
            <a:r>
              <a:rPr lang="hr-HR" sz="2200" dirty="0" err="1"/>
              <a:t>SnjegoGradu</a:t>
            </a:r>
            <a:r>
              <a:rPr lang="hr-HR" sz="2200" dirty="0"/>
              <a:t>. I tako su nazvali ovaj dan – dan velikog snijega.    </a:t>
            </a:r>
          </a:p>
          <a:p>
            <a:pPr marL="0" indent="0">
              <a:buNone/>
            </a:pPr>
            <a:endParaRPr lang="hr-HR" sz="22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8</a:t>
            </a:fld>
            <a:endParaRPr lang="hr-HR"/>
          </a:p>
        </p:txBody>
      </p:sp>
      <p:sp>
        <p:nvSpPr>
          <p:cNvPr id="7" name="Rezervirano mjesto sadržaja 6">
            <a:extLst>
              <a:ext uri="{FF2B5EF4-FFF2-40B4-BE49-F238E27FC236}">
                <a16:creationId xmlns:a16="http://schemas.microsoft.com/office/drawing/2014/main" id="{21873CD9-E58B-4935-AFD6-1DCFEEE3B3E7}"/>
              </a:ext>
            </a:extLst>
          </p:cNvPr>
          <p:cNvSpPr>
            <a:spLocks noGrp="1"/>
          </p:cNvSpPr>
          <p:nvPr>
            <p:ph sz="half" idx="2"/>
          </p:nvPr>
        </p:nvSpPr>
        <p:spPr>
          <a:xfrm>
            <a:off x="7736307" y="5187685"/>
            <a:ext cx="3876764" cy="558041"/>
          </a:xfrm>
        </p:spPr>
        <p:txBody>
          <a:bodyPr>
            <a:normAutofit/>
          </a:bodyPr>
          <a:lstStyle/>
          <a:p>
            <a:pPr marL="0" indent="0">
              <a:buNone/>
            </a:pPr>
            <a:r>
              <a:rPr lang="hr-HR" sz="2400" dirty="0"/>
              <a:t>Ivano Horvat</a:t>
            </a:r>
          </a:p>
        </p:txBody>
      </p:sp>
      <p:pic>
        <p:nvPicPr>
          <p:cNvPr id="8" name="Slika 7">
            <a:extLst>
              <a:ext uri="{FF2B5EF4-FFF2-40B4-BE49-F238E27FC236}">
                <a16:creationId xmlns:a16="http://schemas.microsoft.com/office/drawing/2014/main" id="{9B6DDD06-D594-4632-B4E9-4A9A48475AE3}"/>
              </a:ext>
            </a:extLst>
          </p:cNvPr>
          <p:cNvPicPr>
            <a:picLocks noChangeAspect="1"/>
          </p:cNvPicPr>
          <p:nvPr/>
        </p:nvPicPr>
        <p:blipFill rotWithShape="1">
          <a:blip r:embed="rId2">
            <a:extLst>
              <a:ext uri="{28A0092B-C50C-407E-A947-70E740481C1C}">
                <a14:useLocalDpi xmlns:a14="http://schemas.microsoft.com/office/drawing/2010/main" val="0"/>
              </a:ext>
            </a:extLst>
          </a:blip>
          <a:srcRect r="86723" b="85710"/>
          <a:stretch/>
        </p:blipFill>
        <p:spPr>
          <a:xfrm>
            <a:off x="6494570" y="1132137"/>
            <a:ext cx="4968559" cy="3674479"/>
          </a:xfrm>
          <a:prstGeom prst="rect">
            <a:avLst/>
          </a:prstGeom>
        </p:spPr>
      </p:pic>
    </p:spTree>
    <p:extLst>
      <p:ext uri="{BB962C8B-B14F-4D97-AF65-F5344CB8AC3E}">
        <p14:creationId xmlns:p14="http://schemas.microsoft.com/office/powerpoint/2010/main" val="1149413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659296" y="504207"/>
            <a:ext cx="10058400" cy="322997"/>
          </a:xfrm>
        </p:spPr>
        <p:txBody>
          <a:bodyPr>
            <a:noAutofit/>
          </a:bodyPr>
          <a:lstStyle/>
          <a:p>
            <a:r>
              <a:rPr lang="hr-HR" sz="2800" b="1" dirty="0">
                <a:solidFill>
                  <a:srgbClr val="7030A0"/>
                </a:solidFill>
              </a:rPr>
              <a:t>Problemi u </a:t>
            </a:r>
            <a:r>
              <a:rPr lang="hr-HR" sz="2800" b="1" dirty="0" err="1">
                <a:solidFill>
                  <a:srgbClr val="7030A0"/>
                </a:solidFill>
              </a:rPr>
              <a:t>SnjegoGradu</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659296" y="1073428"/>
            <a:ext cx="6710045" cy="5505242"/>
          </a:xfrm>
        </p:spPr>
        <p:txBody>
          <a:bodyPr>
            <a:normAutofit/>
          </a:bodyPr>
          <a:lstStyle/>
          <a:p>
            <a:pPr marL="0" indent="0">
              <a:buNone/>
            </a:pPr>
            <a:r>
              <a:rPr lang="hr-HR" sz="2200" dirty="0"/>
              <a:t>U </a:t>
            </a:r>
            <a:r>
              <a:rPr lang="hr-HR" sz="2200" dirty="0" err="1"/>
              <a:t>SnjegoGrad</a:t>
            </a:r>
            <a:r>
              <a:rPr lang="hr-HR" sz="2200" dirty="0"/>
              <a:t> je danas stigao ludi zubar. Kad su snjegovići došli da im popravi zube, zubar im je sve izvadio. Svakom snjegoviću ostala su samo još dva zuba. Svi su jako plakali i nisu mogli spavati od bolova. </a:t>
            </a:r>
          </a:p>
          <a:p>
            <a:pPr marL="0" indent="0">
              <a:buNone/>
            </a:pPr>
            <a:r>
              <a:rPr lang="hr-HR" sz="2200" dirty="0"/>
              <a:t>Drugi dan bilo im je malo bolje. Ali nisu mogli ništa jesti. Rekli su da to tako ne može i svi su otišli kupiti umjetne zube. </a:t>
            </a:r>
          </a:p>
          <a:p>
            <a:pPr marL="0" indent="0">
              <a:buNone/>
            </a:pPr>
            <a:r>
              <a:rPr lang="hr-HR" sz="2200" dirty="0"/>
              <a:t>Vratili su se kod zubara i tražili povrat novaca, ali tu nije bilo nikoga. Čekali su uporno ispred zubarevih vrata. No, zubar je bio kod kuće. Sakrio se ispod stola da ga ne nađu jer je znao što je krivo napravio. </a:t>
            </a:r>
          </a:p>
          <a:p>
            <a:pPr marL="0" indent="0">
              <a:buNone/>
            </a:pPr>
            <a:r>
              <a:rPr lang="hr-HR" sz="2200" dirty="0"/>
              <a:t>Nakon nekog vremena shvatio je da ne može stalno biti ispod stola, pa im je vratio novac za zube, i napravio umjetne. Napokon su opet mogli jesti </a:t>
            </a:r>
            <a:r>
              <a:rPr lang="hr-HR" sz="2200" dirty="0" err="1"/>
              <a:t>snjegomeso</a:t>
            </a:r>
            <a:r>
              <a:rPr lang="hr-HR" sz="2200" dirty="0"/>
              <a:t> i </a:t>
            </a:r>
            <a:r>
              <a:rPr lang="hr-HR" sz="2200" dirty="0" err="1"/>
              <a:t>snjegokrumpire</a:t>
            </a:r>
            <a:r>
              <a:rPr lang="hr-HR" sz="2200" dirty="0"/>
              <a:t>. Svi su bili sretni do kraja života.</a:t>
            </a:r>
          </a:p>
        </p:txBody>
      </p:sp>
      <p:sp>
        <p:nvSpPr>
          <p:cNvPr id="4" name="Rezervirano mjesto broja slajda 3"/>
          <p:cNvSpPr>
            <a:spLocks noGrp="1"/>
          </p:cNvSpPr>
          <p:nvPr>
            <p:ph type="sldNum" sz="quarter" idx="12"/>
          </p:nvPr>
        </p:nvSpPr>
        <p:spPr/>
        <p:txBody>
          <a:bodyPr/>
          <a:lstStyle/>
          <a:p>
            <a:fld id="{DCEE7784-1BBA-40CE-BA45-63C332E537D3}" type="slidenum">
              <a:rPr lang="hr-HR" smtClean="0"/>
              <a:t>9</a:t>
            </a:fld>
            <a:endParaRPr lang="hr-HR"/>
          </a:p>
        </p:txBody>
      </p:sp>
      <p:sp>
        <p:nvSpPr>
          <p:cNvPr id="6" name="Rezervirano mjesto sadržaja 5">
            <a:extLst>
              <a:ext uri="{FF2B5EF4-FFF2-40B4-BE49-F238E27FC236}">
                <a16:creationId xmlns:a16="http://schemas.microsoft.com/office/drawing/2014/main" id="{3CCF8FBC-C021-44C5-9740-8992538DE054}"/>
              </a:ext>
            </a:extLst>
          </p:cNvPr>
          <p:cNvSpPr>
            <a:spLocks noGrp="1"/>
          </p:cNvSpPr>
          <p:nvPr>
            <p:ph sz="half" idx="2"/>
          </p:nvPr>
        </p:nvSpPr>
        <p:spPr>
          <a:xfrm>
            <a:off x="7706139" y="5462011"/>
            <a:ext cx="3352800" cy="864389"/>
          </a:xfrm>
        </p:spPr>
        <p:txBody>
          <a:bodyPr>
            <a:normAutofit/>
          </a:bodyPr>
          <a:lstStyle/>
          <a:p>
            <a:pPr marL="0" indent="0">
              <a:buNone/>
            </a:pPr>
            <a:r>
              <a:rPr lang="hr-HR" sz="2400" dirty="0"/>
              <a:t>Roko </a:t>
            </a:r>
            <a:r>
              <a:rPr lang="hr-HR" sz="2400" dirty="0" err="1"/>
              <a:t>Janžić</a:t>
            </a:r>
            <a:endParaRPr lang="hr-HR" sz="2400" dirty="0"/>
          </a:p>
        </p:txBody>
      </p:sp>
      <p:pic>
        <p:nvPicPr>
          <p:cNvPr id="8" name="Slika 7">
            <a:extLst>
              <a:ext uri="{FF2B5EF4-FFF2-40B4-BE49-F238E27FC236}">
                <a16:creationId xmlns:a16="http://schemas.microsoft.com/office/drawing/2014/main" id="{7180B71B-0AE0-453E-85AC-9FC85862158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16298"/>
          <a:stretch/>
        </p:blipFill>
        <p:spPr>
          <a:xfrm>
            <a:off x="7607652" y="1033672"/>
            <a:ext cx="3746148" cy="3508250"/>
          </a:xfrm>
          <a:prstGeom prst="rect">
            <a:avLst/>
          </a:prstGeom>
        </p:spPr>
      </p:pic>
    </p:spTree>
    <p:extLst>
      <p:ext uri="{BB962C8B-B14F-4D97-AF65-F5344CB8AC3E}">
        <p14:creationId xmlns:p14="http://schemas.microsoft.com/office/powerpoint/2010/main" val="370820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1218</TotalTime>
  <Words>2789</Words>
  <Application>Microsoft Office PowerPoint</Application>
  <PresentationFormat>Široki zaslon</PresentationFormat>
  <Paragraphs>123</Paragraphs>
  <Slides>18</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18</vt:i4>
      </vt:variant>
    </vt:vector>
  </HeadingPairs>
  <TitlesOfParts>
    <vt:vector size="22" baseType="lpstr">
      <vt:lpstr>Arial</vt:lpstr>
      <vt:lpstr>Calibri</vt:lpstr>
      <vt:lpstr>Calibri Light</vt:lpstr>
      <vt:lpstr>Tema sustava Office</vt:lpstr>
      <vt:lpstr>PROBLEMI U SNJEGOGRADU</vt:lpstr>
      <vt:lpstr>Problemi u SnjegoGradu</vt:lpstr>
      <vt:lpstr>Problemi u SnjegoGradu</vt:lpstr>
      <vt:lpstr>Problemi u SnjegoGradu</vt:lpstr>
      <vt:lpstr>Problemi SnjegoGradu</vt:lpstr>
      <vt:lpstr>Problemi u SnjegoGradu</vt:lpstr>
      <vt:lpstr>Problemi u SnjegoGradu</vt:lpstr>
      <vt:lpstr>Problemi u SnjegoGradu</vt:lpstr>
      <vt:lpstr>Problemi u SnjegoGradu</vt:lpstr>
      <vt:lpstr>Problemi u SnjegoGradu</vt:lpstr>
      <vt:lpstr>Problemi u SnjegoGradu</vt:lpstr>
      <vt:lpstr>Problemi u SnjegoGradu</vt:lpstr>
      <vt:lpstr>Problemi u SnjegoGradu</vt:lpstr>
      <vt:lpstr>Problemi u SnjegoGradu</vt:lpstr>
      <vt:lpstr>Problemi u SnjegoGradu</vt:lpstr>
      <vt:lpstr>Problemi u SnjegoGradu</vt:lpstr>
      <vt:lpstr>Problemi u SnjegoGradu</vt:lpstr>
      <vt:lpstr>Problemi u SnjegoGradu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ŠILJO U ČAROBNOM GRADU</dc:title>
  <dc:creator>Sanja Barbarić</dc:creator>
  <cp:lastModifiedBy>informatika00</cp:lastModifiedBy>
  <cp:revision>120</cp:revision>
  <cp:lastPrinted>2022-03-15T09:26:42Z</cp:lastPrinted>
  <dcterms:created xsi:type="dcterms:W3CDTF">2022-01-12T15:54:13Z</dcterms:created>
  <dcterms:modified xsi:type="dcterms:W3CDTF">2022-03-15T09:27:11Z</dcterms:modified>
</cp:coreProperties>
</file>