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16"/>
  </p:notesMasterIdLst>
  <p:sldIdLst>
    <p:sldId id="256" r:id="rId2"/>
    <p:sldId id="257" r:id="rId3"/>
    <p:sldId id="258" r:id="rId4"/>
    <p:sldId id="259" r:id="rId5"/>
    <p:sldId id="260" r:id="rId6"/>
    <p:sldId id="264" r:id="rId7"/>
    <p:sldId id="261" r:id="rId8"/>
    <p:sldId id="262" r:id="rId9"/>
    <p:sldId id="263" r:id="rId10"/>
    <p:sldId id="265" r:id="rId11"/>
    <p:sldId id="266" r:id="rId12"/>
    <p:sldId id="267" r:id="rId13"/>
    <p:sldId id="268" r:id="rId14"/>
    <p:sldId id="269" r:id="rId15"/>
  </p:sldIdLst>
  <p:sldSz cx="12192000" cy="6858000"/>
  <p:notesSz cx="6792913" cy="992505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7" d="100"/>
          <a:sy n="127" d="100"/>
        </p:scale>
        <p:origin x="29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43225" cy="4968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48100" y="0"/>
            <a:ext cx="2943225" cy="496888"/>
          </a:xfrm>
          <a:prstGeom prst="rect">
            <a:avLst/>
          </a:prstGeom>
        </p:spPr>
        <p:txBody>
          <a:bodyPr vert="horz" lIns="91440" tIns="45720" rIns="91440" bIns="45720" rtlCol="0"/>
          <a:lstStyle>
            <a:lvl1pPr algn="r">
              <a:defRPr sz="1200"/>
            </a:lvl1pPr>
          </a:lstStyle>
          <a:p>
            <a:fld id="{EB179250-848F-4984-A4C7-F40E97C6E920}" type="datetimeFigureOut">
              <a:rPr lang="hr-HR" smtClean="0"/>
              <a:t>18.1.2022.</a:t>
            </a:fld>
            <a:endParaRPr lang="hr-HR"/>
          </a:p>
        </p:txBody>
      </p:sp>
      <p:sp>
        <p:nvSpPr>
          <p:cNvPr id="4" name="Rezervirano mjesto slike slajda 3"/>
          <p:cNvSpPr>
            <a:spLocks noGrp="1" noRot="1" noChangeAspect="1"/>
          </p:cNvSpPr>
          <p:nvPr>
            <p:ph type="sldImg" idx="2"/>
          </p:nvPr>
        </p:nvSpPr>
        <p:spPr>
          <a:xfrm>
            <a:off x="419100" y="1241425"/>
            <a:ext cx="5954713" cy="3349625"/>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79450" y="4776788"/>
            <a:ext cx="5434013" cy="3908425"/>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9428163"/>
            <a:ext cx="2943225" cy="4968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48100" y="9428163"/>
            <a:ext cx="2943225" cy="496887"/>
          </a:xfrm>
          <a:prstGeom prst="rect">
            <a:avLst/>
          </a:prstGeom>
        </p:spPr>
        <p:txBody>
          <a:bodyPr vert="horz" lIns="91440" tIns="45720" rIns="91440" bIns="45720" rtlCol="0" anchor="b"/>
          <a:lstStyle>
            <a:lvl1pPr algn="r">
              <a:defRPr sz="1200"/>
            </a:lvl1pPr>
          </a:lstStyle>
          <a:p>
            <a:fld id="{C27FF2B7-BD39-4CA8-A5B5-511CBA403FDA}" type="slidenum">
              <a:rPr lang="hr-HR" smtClean="0"/>
              <a:t>‹#›</a:t>
            </a:fld>
            <a:endParaRPr lang="hr-HR"/>
          </a:p>
        </p:txBody>
      </p:sp>
    </p:spTree>
    <p:extLst>
      <p:ext uri="{BB962C8B-B14F-4D97-AF65-F5344CB8AC3E}">
        <p14:creationId xmlns:p14="http://schemas.microsoft.com/office/powerpoint/2010/main" val="397897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747518-C753-4988-8F03-FBC266C0571A}"/>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58C2945F-AF0E-465B-8C2D-887BD674B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F631BDB0-4B56-47FB-8B7B-A0931C601F81}"/>
              </a:ext>
            </a:extLst>
          </p:cNvPr>
          <p:cNvSpPr>
            <a:spLocks noGrp="1"/>
          </p:cNvSpPr>
          <p:nvPr>
            <p:ph type="dt" sz="half" idx="10"/>
          </p:nvPr>
        </p:nvSpPr>
        <p:spPr/>
        <p:txBody>
          <a:bodyPr/>
          <a:lstStyle/>
          <a:p>
            <a:fld id="{0A24B43B-6BFB-4289-9437-ABD6FD36860C}" type="datetime1">
              <a:rPr lang="hr-HR" smtClean="0"/>
              <a:t>18.1.2022.</a:t>
            </a:fld>
            <a:endParaRPr lang="hr-HR"/>
          </a:p>
        </p:txBody>
      </p:sp>
      <p:sp>
        <p:nvSpPr>
          <p:cNvPr id="5" name="Rezervirano mjesto podnožja 4">
            <a:extLst>
              <a:ext uri="{FF2B5EF4-FFF2-40B4-BE49-F238E27FC236}">
                <a16:creationId xmlns:a16="http://schemas.microsoft.com/office/drawing/2014/main" id="{06B45561-4410-43F6-845F-FB1707165934}"/>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BE7A1E19-FDF5-469C-8F42-E09A3901BE81}"/>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11672744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454036-37DC-40E5-8E42-BDB6C4F822AA}"/>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F0A6946F-2624-4BE7-B12A-2ACA9C2BCD73}"/>
              </a:ext>
            </a:extLst>
          </p:cNvPr>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EBD9029B-774D-44E5-AA5F-752E77FF3A8A}"/>
              </a:ext>
            </a:extLst>
          </p:cNvPr>
          <p:cNvSpPr>
            <a:spLocks noGrp="1"/>
          </p:cNvSpPr>
          <p:nvPr>
            <p:ph type="dt" sz="half" idx="10"/>
          </p:nvPr>
        </p:nvSpPr>
        <p:spPr/>
        <p:txBody>
          <a:bodyPr/>
          <a:lstStyle/>
          <a:p>
            <a:fld id="{F894E644-F007-4AEF-AA36-80729727EA85}" type="datetime1">
              <a:rPr lang="hr-HR" smtClean="0"/>
              <a:t>18.1.2022.</a:t>
            </a:fld>
            <a:endParaRPr lang="hr-HR"/>
          </a:p>
        </p:txBody>
      </p:sp>
      <p:sp>
        <p:nvSpPr>
          <p:cNvPr id="5" name="Rezervirano mjesto podnožja 4">
            <a:extLst>
              <a:ext uri="{FF2B5EF4-FFF2-40B4-BE49-F238E27FC236}">
                <a16:creationId xmlns:a16="http://schemas.microsoft.com/office/drawing/2014/main" id="{48F3153C-DFDC-4AF1-B7C3-B0B677D04906}"/>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6ACFAA36-ECFB-445B-9002-47BD609A217D}"/>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11727127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FA037EEB-5EA3-4F9E-A42B-30269649FC20}"/>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23C109FB-7CBB-4F0A-A452-2E41C359B07F}"/>
              </a:ext>
            </a:extLst>
          </p:cNvPr>
          <p:cNvSpPr>
            <a:spLocks noGrp="1"/>
          </p:cNvSpPr>
          <p:nvPr>
            <p:ph type="body" orient="vert" idx="1"/>
          </p:nvPr>
        </p:nvSpPr>
        <p:spPr>
          <a:xfrm>
            <a:off x="838200" y="365125"/>
            <a:ext cx="7734300"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4C82A027-267D-48E7-98B1-1191BCEF2C0E}"/>
              </a:ext>
            </a:extLst>
          </p:cNvPr>
          <p:cNvSpPr>
            <a:spLocks noGrp="1"/>
          </p:cNvSpPr>
          <p:nvPr>
            <p:ph type="dt" sz="half" idx="10"/>
          </p:nvPr>
        </p:nvSpPr>
        <p:spPr/>
        <p:txBody>
          <a:bodyPr/>
          <a:lstStyle/>
          <a:p>
            <a:fld id="{13B05D7B-1C49-45F7-BD45-8484DB482404}" type="datetime1">
              <a:rPr lang="hr-HR" smtClean="0"/>
              <a:t>18.1.2022.</a:t>
            </a:fld>
            <a:endParaRPr lang="hr-HR"/>
          </a:p>
        </p:txBody>
      </p:sp>
      <p:sp>
        <p:nvSpPr>
          <p:cNvPr id="5" name="Rezervirano mjesto podnožja 4">
            <a:extLst>
              <a:ext uri="{FF2B5EF4-FFF2-40B4-BE49-F238E27FC236}">
                <a16:creationId xmlns:a16="http://schemas.microsoft.com/office/drawing/2014/main" id="{DD50A8EE-CFF6-4DEB-9B7A-9AF0A0E9341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45BEBE7A-6F59-422E-98A2-F743021EAF90}"/>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8440827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F1714F-C1CC-48FA-BA21-1C442E18B4BD}"/>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06E86D1D-B85F-4F84-BAD1-94F5B2C1E451}"/>
              </a:ext>
            </a:extLst>
          </p:cNvPr>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0A04EAA5-A609-4D00-A9F5-3E6A87A8800B}"/>
              </a:ext>
            </a:extLst>
          </p:cNvPr>
          <p:cNvSpPr>
            <a:spLocks noGrp="1"/>
          </p:cNvSpPr>
          <p:nvPr>
            <p:ph type="dt" sz="half" idx="10"/>
          </p:nvPr>
        </p:nvSpPr>
        <p:spPr/>
        <p:txBody>
          <a:bodyPr/>
          <a:lstStyle/>
          <a:p>
            <a:fld id="{DA105700-D9F5-4EE0-A5BE-63973E82744B}" type="datetime1">
              <a:rPr lang="hr-HR" smtClean="0"/>
              <a:t>18.1.2022.</a:t>
            </a:fld>
            <a:endParaRPr lang="hr-HR"/>
          </a:p>
        </p:txBody>
      </p:sp>
      <p:sp>
        <p:nvSpPr>
          <p:cNvPr id="5" name="Rezervirano mjesto podnožja 4">
            <a:extLst>
              <a:ext uri="{FF2B5EF4-FFF2-40B4-BE49-F238E27FC236}">
                <a16:creationId xmlns:a16="http://schemas.microsoft.com/office/drawing/2014/main" id="{BDD93B0C-90CF-4E13-8904-587A6C59A3C3}"/>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8016DFA2-4314-431D-81BC-E164DBAE800C}"/>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24769894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1A44EF-28EF-4390-8F78-0F2A2DAEEA4C}"/>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84D00709-8FFC-479C-B91F-6E06DFCCAF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Rezervirano mjesto datuma 3">
            <a:extLst>
              <a:ext uri="{FF2B5EF4-FFF2-40B4-BE49-F238E27FC236}">
                <a16:creationId xmlns:a16="http://schemas.microsoft.com/office/drawing/2014/main" id="{81D262E5-9012-4C48-AD5A-8D60CBA247C0}"/>
              </a:ext>
            </a:extLst>
          </p:cNvPr>
          <p:cNvSpPr>
            <a:spLocks noGrp="1"/>
          </p:cNvSpPr>
          <p:nvPr>
            <p:ph type="dt" sz="half" idx="10"/>
          </p:nvPr>
        </p:nvSpPr>
        <p:spPr/>
        <p:txBody>
          <a:bodyPr/>
          <a:lstStyle/>
          <a:p>
            <a:fld id="{B4750726-FC6F-4B37-B8D9-6921E84B314C}" type="datetime1">
              <a:rPr lang="hr-HR" smtClean="0"/>
              <a:t>18.1.2022.</a:t>
            </a:fld>
            <a:endParaRPr lang="hr-HR"/>
          </a:p>
        </p:txBody>
      </p:sp>
      <p:sp>
        <p:nvSpPr>
          <p:cNvPr id="5" name="Rezervirano mjesto podnožja 4">
            <a:extLst>
              <a:ext uri="{FF2B5EF4-FFF2-40B4-BE49-F238E27FC236}">
                <a16:creationId xmlns:a16="http://schemas.microsoft.com/office/drawing/2014/main" id="{7E6B9EE3-4FC2-4BB4-8E51-78EDEB61BC2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35CC941F-FEEC-4621-BCFF-1F7A7CDF54F6}"/>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17812074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F7F8E4-96C1-4751-AFBD-74794D25A86C}"/>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B68BB14B-F64B-4FD0-9769-58D9E0C47B9A}"/>
              </a:ext>
            </a:extLst>
          </p:cNvPr>
          <p:cNvSpPr>
            <a:spLocks noGrp="1"/>
          </p:cNvSpPr>
          <p:nvPr>
            <p:ph sz="half" idx="1"/>
          </p:nvPr>
        </p:nvSpPr>
        <p:spPr>
          <a:xfrm>
            <a:off x="838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a:extLst>
              <a:ext uri="{FF2B5EF4-FFF2-40B4-BE49-F238E27FC236}">
                <a16:creationId xmlns:a16="http://schemas.microsoft.com/office/drawing/2014/main" id="{F6D44871-054A-4B8F-95E0-7E9777901830}"/>
              </a:ext>
            </a:extLst>
          </p:cNvPr>
          <p:cNvSpPr>
            <a:spLocks noGrp="1"/>
          </p:cNvSpPr>
          <p:nvPr>
            <p:ph sz="half" idx="2"/>
          </p:nvPr>
        </p:nvSpPr>
        <p:spPr>
          <a:xfrm>
            <a:off x="6172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a:extLst>
              <a:ext uri="{FF2B5EF4-FFF2-40B4-BE49-F238E27FC236}">
                <a16:creationId xmlns:a16="http://schemas.microsoft.com/office/drawing/2014/main" id="{AD87BABC-308D-47C8-BAE5-B61023EF276A}"/>
              </a:ext>
            </a:extLst>
          </p:cNvPr>
          <p:cNvSpPr>
            <a:spLocks noGrp="1"/>
          </p:cNvSpPr>
          <p:nvPr>
            <p:ph type="dt" sz="half" idx="10"/>
          </p:nvPr>
        </p:nvSpPr>
        <p:spPr/>
        <p:txBody>
          <a:bodyPr/>
          <a:lstStyle/>
          <a:p>
            <a:fld id="{30771B79-D56E-4F59-9CBD-7D704E088268}" type="datetime1">
              <a:rPr lang="hr-HR" smtClean="0"/>
              <a:t>18.1.2022.</a:t>
            </a:fld>
            <a:endParaRPr lang="hr-HR"/>
          </a:p>
        </p:txBody>
      </p:sp>
      <p:sp>
        <p:nvSpPr>
          <p:cNvPr id="6" name="Rezervirano mjesto podnožja 5">
            <a:extLst>
              <a:ext uri="{FF2B5EF4-FFF2-40B4-BE49-F238E27FC236}">
                <a16:creationId xmlns:a16="http://schemas.microsoft.com/office/drawing/2014/main" id="{9780F7C3-7030-4587-A2BD-839AFC87A6BB}"/>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570D7394-44FB-443A-BC9C-830EFFAA05BF}"/>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22460353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990463-1B41-40EC-9D23-9D5579F951FB}"/>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D04CB2BE-F023-4951-B701-403405869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Rezervirano mjesto sadržaja 3">
            <a:extLst>
              <a:ext uri="{FF2B5EF4-FFF2-40B4-BE49-F238E27FC236}">
                <a16:creationId xmlns:a16="http://schemas.microsoft.com/office/drawing/2014/main" id="{6B92C86E-B53D-4EFB-BC7B-4B558B6D72C7}"/>
              </a:ext>
            </a:extLst>
          </p:cNvPr>
          <p:cNvSpPr>
            <a:spLocks noGrp="1"/>
          </p:cNvSpPr>
          <p:nvPr>
            <p:ph sz="half" idx="2"/>
          </p:nvPr>
        </p:nvSpPr>
        <p:spPr>
          <a:xfrm>
            <a:off x="839788" y="2505075"/>
            <a:ext cx="5157787"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a:extLst>
              <a:ext uri="{FF2B5EF4-FFF2-40B4-BE49-F238E27FC236}">
                <a16:creationId xmlns:a16="http://schemas.microsoft.com/office/drawing/2014/main" id="{B1366629-A12C-4460-A950-CABD55AEF6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Rezervirano mjesto sadržaja 5">
            <a:extLst>
              <a:ext uri="{FF2B5EF4-FFF2-40B4-BE49-F238E27FC236}">
                <a16:creationId xmlns:a16="http://schemas.microsoft.com/office/drawing/2014/main" id="{9811E295-1AB6-4618-B031-0E88EE3DC8A8}"/>
              </a:ext>
            </a:extLst>
          </p:cNvPr>
          <p:cNvSpPr>
            <a:spLocks noGrp="1"/>
          </p:cNvSpPr>
          <p:nvPr>
            <p:ph sz="quarter" idx="4"/>
          </p:nvPr>
        </p:nvSpPr>
        <p:spPr>
          <a:xfrm>
            <a:off x="6172200" y="2505075"/>
            <a:ext cx="5183188"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a:extLst>
              <a:ext uri="{FF2B5EF4-FFF2-40B4-BE49-F238E27FC236}">
                <a16:creationId xmlns:a16="http://schemas.microsoft.com/office/drawing/2014/main" id="{DB41DA4A-DD40-4C90-91C3-E4C90C4C57F8}"/>
              </a:ext>
            </a:extLst>
          </p:cNvPr>
          <p:cNvSpPr>
            <a:spLocks noGrp="1"/>
          </p:cNvSpPr>
          <p:nvPr>
            <p:ph type="dt" sz="half" idx="10"/>
          </p:nvPr>
        </p:nvSpPr>
        <p:spPr/>
        <p:txBody>
          <a:bodyPr/>
          <a:lstStyle/>
          <a:p>
            <a:fld id="{17897DBF-02C8-4A0F-9A05-F6674C07AC08}" type="datetime1">
              <a:rPr lang="hr-HR" smtClean="0"/>
              <a:t>18.1.2022.</a:t>
            </a:fld>
            <a:endParaRPr lang="hr-HR"/>
          </a:p>
        </p:txBody>
      </p:sp>
      <p:sp>
        <p:nvSpPr>
          <p:cNvPr id="8" name="Rezervirano mjesto podnožja 7">
            <a:extLst>
              <a:ext uri="{FF2B5EF4-FFF2-40B4-BE49-F238E27FC236}">
                <a16:creationId xmlns:a16="http://schemas.microsoft.com/office/drawing/2014/main" id="{70D5B7E6-CE18-4837-9D1D-916420870F51}"/>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18CB6A8B-F898-4199-9E75-70BEFAD8BF5E}"/>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28657444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2C29CD-F126-4AB0-8D97-F6B92910E1A1}"/>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911D7F77-A112-4D2F-AA5E-79D9FC243E4B}"/>
              </a:ext>
            </a:extLst>
          </p:cNvPr>
          <p:cNvSpPr>
            <a:spLocks noGrp="1"/>
          </p:cNvSpPr>
          <p:nvPr>
            <p:ph type="dt" sz="half" idx="10"/>
          </p:nvPr>
        </p:nvSpPr>
        <p:spPr/>
        <p:txBody>
          <a:bodyPr/>
          <a:lstStyle/>
          <a:p>
            <a:fld id="{26B6C701-A886-4E31-8592-0923B2EE2D0D}" type="datetime1">
              <a:rPr lang="hr-HR" smtClean="0"/>
              <a:t>18.1.2022.</a:t>
            </a:fld>
            <a:endParaRPr lang="hr-HR"/>
          </a:p>
        </p:txBody>
      </p:sp>
      <p:sp>
        <p:nvSpPr>
          <p:cNvPr id="4" name="Rezervirano mjesto podnožja 3">
            <a:extLst>
              <a:ext uri="{FF2B5EF4-FFF2-40B4-BE49-F238E27FC236}">
                <a16:creationId xmlns:a16="http://schemas.microsoft.com/office/drawing/2014/main" id="{0C10D74C-1F2D-475C-88F8-8169BBF0227D}"/>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2B0EBE34-D49A-4E91-9218-D311B9F54E20}"/>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31778701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913D53D6-974C-4EA9-B188-EBFE74D0ACB0}"/>
              </a:ext>
            </a:extLst>
          </p:cNvPr>
          <p:cNvSpPr>
            <a:spLocks noGrp="1"/>
          </p:cNvSpPr>
          <p:nvPr>
            <p:ph type="dt" sz="half" idx="10"/>
          </p:nvPr>
        </p:nvSpPr>
        <p:spPr/>
        <p:txBody>
          <a:bodyPr/>
          <a:lstStyle/>
          <a:p>
            <a:fld id="{6CD4C645-8AF8-4CA4-A961-5F22442990C1}" type="datetime1">
              <a:rPr lang="hr-HR" smtClean="0"/>
              <a:t>18.1.2022.</a:t>
            </a:fld>
            <a:endParaRPr lang="hr-HR"/>
          </a:p>
        </p:txBody>
      </p:sp>
      <p:sp>
        <p:nvSpPr>
          <p:cNvPr id="3" name="Rezervirano mjesto podnožja 2">
            <a:extLst>
              <a:ext uri="{FF2B5EF4-FFF2-40B4-BE49-F238E27FC236}">
                <a16:creationId xmlns:a16="http://schemas.microsoft.com/office/drawing/2014/main" id="{60991677-66EF-45E4-A705-82677DE2A56F}"/>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8FB4ABFB-873F-47F6-B3BB-3363FE94DC80}"/>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4384689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3EB79EA-BD3C-4066-B1D2-B588857ADABE}"/>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A82A1635-21F5-4B4B-919D-129AD1D81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a:extLst>
              <a:ext uri="{FF2B5EF4-FFF2-40B4-BE49-F238E27FC236}">
                <a16:creationId xmlns:a16="http://schemas.microsoft.com/office/drawing/2014/main" id="{5E181289-FF92-4CFD-A371-364B7B4BF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a:extLst>
              <a:ext uri="{FF2B5EF4-FFF2-40B4-BE49-F238E27FC236}">
                <a16:creationId xmlns:a16="http://schemas.microsoft.com/office/drawing/2014/main" id="{93109C2D-70AF-4AEE-A063-34F1A918AC7C}"/>
              </a:ext>
            </a:extLst>
          </p:cNvPr>
          <p:cNvSpPr>
            <a:spLocks noGrp="1"/>
          </p:cNvSpPr>
          <p:nvPr>
            <p:ph type="dt" sz="half" idx="10"/>
          </p:nvPr>
        </p:nvSpPr>
        <p:spPr/>
        <p:txBody>
          <a:bodyPr/>
          <a:lstStyle/>
          <a:p>
            <a:fld id="{95705E40-2FF7-4C99-B72E-15692CF554CE}" type="datetime1">
              <a:rPr lang="hr-HR" smtClean="0"/>
              <a:t>18.1.2022.</a:t>
            </a:fld>
            <a:endParaRPr lang="hr-HR"/>
          </a:p>
        </p:txBody>
      </p:sp>
      <p:sp>
        <p:nvSpPr>
          <p:cNvPr id="6" name="Rezervirano mjesto podnožja 5">
            <a:extLst>
              <a:ext uri="{FF2B5EF4-FFF2-40B4-BE49-F238E27FC236}">
                <a16:creationId xmlns:a16="http://schemas.microsoft.com/office/drawing/2014/main" id="{0D710BC0-1BDC-4E79-B4F0-96958EE5C136}"/>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56D8150C-F205-458A-BFF5-E62CD2553A78}"/>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23971880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204CF02-98B5-49C5-A059-C1B3E8B5BA11}"/>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4068E72F-D0D2-439D-929D-4FB9AE920C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AB199744-8975-4537-82CC-FBE1BAD06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a:extLst>
              <a:ext uri="{FF2B5EF4-FFF2-40B4-BE49-F238E27FC236}">
                <a16:creationId xmlns:a16="http://schemas.microsoft.com/office/drawing/2014/main" id="{89C89988-F0CB-4F6A-B3A7-B3A5A852FA0C}"/>
              </a:ext>
            </a:extLst>
          </p:cNvPr>
          <p:cNvSpPr>
            <a:spLocks noGrp="1"/>
          </p:cNvSpPr>
          <p:nvPr>
            <p:ph type="dt" sz="half" idx="10"/>
          </p:nvPr>
        </p:nvSpPr>
        <p:spPr/>
        <p:txBody>
          <a:bodyPr/>
          <a:lstStyle/>
          <a:p>
            <a:fld id="{BE09C67C-C466-4A6E-8C4C-DFB5F601B5C6}" type="datetime1">
              <a:rPr lang="hr-HR" smtClean="0"/>
              <a:t>18.1.2022.</a:t>
            </a:fld>
            <a:endParaRPr lang="hr-HR"/>
          </a:p>
        </p:txBody>
      </p:sp>
      <p:sp>
        <p:nvSpPr>
          <p:cNvPr id="6" name="Rezervirano mjesto podnožja 5">
            <a:extLst>
              <a:ext uri="{FF2B5EF4-FFF2-40B4-BE49-F238E27FC236}">
                <a16:creationId xmlns:a16="http://schemas.microsoft.com/office/drawing/2014/main" id="{F22E7C67-0F50-4DF3-A4B4-E6DAD2AD04AB}"/>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B9F2AB65-873E-40C9-95E0-F63CE80D79AE}"/>
              </a:ext>
            </a:extLst>
          </p:cNvPr>
          <p:cNvSpPr>
            <a:spLocks noGrp="1"/>
          </p:cNvSpPr>
          <p:nvPr>
            <p:ph type="sldNum" sz="quarter" idx="12"/>
          </p:nvPr>
        </p:nvSpPr>
        <p:spPr/>
        <p:txBody>
          <a:bodyPr/>
          <a:lstStyle/>
          <a:p>
            <a:fld id="{DCEE7784-1BBA-40CE-BA45-63C332E537D3}" type="slidenum">
              <a:rPr lang="hr-HR" smtClean="0"/>
              <a:t>‹#›</a:t>
            </a:fld>
            <a:endParaRPr lang="hr-HR"/>
          </a:p>
        </p:txBody>
      </p:sp>
    </p:spTree>
    <p:extLst>
      <p:ext uri="{BB962C8B-B14F-4D97-AF65-F5344CB8AC3E}">
        <p14:creationId xmlns:p14="http://schemas.microsoft.com/office/powerpoint/2010/main" val="18588506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8FD99B3A-E2DF-49B5-A484-6A9C9F0030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09443EA8-F413-49BE-A9A4-6CBB52F05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67392CA7-A756-460B-9196-02F5B1D417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CE000-2C1E-4241-90C0-861DCBA3837D}" type="datetime1">
              <a:rPr lang="hr-HR" smtClean="0"/>
              <a:t>18.1.2022.</a:t>
            </a:fld>
            <a:endParaRPr lang="hr-HR"/>
          </a:p>
        </p:txBody>
      </p:sp>
      <p:sp>
        <p:nvSpPr>
          <p:cNvPr id="5" name="Rezervirano mjesto podnožja 4">
            <a:extLst>
              <a:ext uri="{FF2B5EF4-FFF2-40B4-BE49-F238E27FC236}">
                <a16:creationId xmlns:a16="http://schemas.microsoft.com/office/drawing/2014/main" id="{362AE95F-8364-479B-BE40-338E556FF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33A463C3-BB65-41F3-AFB8-3E2E256BD3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E7784-1BBA-40CE-BA45-63C332E537D3}" type="slidenum">
              <a:rPr lang="hr-HR" smtClean="0"/>
              <a:t>‹#›</a:t>
            </a:fld>
            <a:endParaRPr lang="hr-HR"/>
          </a:p>
        </p:txBody>
      </p:sp>
    </p:spTree>
    <p:extLst>
      <p:ext uri="{BB962C8B-B14F-4D97-AF65-F5344CB8AC3E}">
        <p14:creationId xmlns:p14="http://schemas.microsoft.com/office/powerpoint/2010/main" val="215609612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A213CA-DF28-4831-B4F4-575ECC0F46F0}"/>
              </a:ext>
            </a:extLst>
          </p:cNvPr>
          <p:cNvSpPr>
            <a:spLocks noGrp="1"/>
          </p:cNvSpPr>
          <p:nvPr>
            <p:ph type="ctrTitle"/>
          </p:nvPr>
        </p:nvSpPr>
        <p:spPr>
          <a:xfrm>
            <a:off x="1" y="1110559"/>
            <a:ext cx="6228522" cy="4636882"/>
          </a:xfrm>
        </p:spPr>
        <p:txBody>
          <a:bodyPr/>
          <a:lstStyle/>
          <a:p>
            <a:r>
              <a:rPr lang="hr-HR" b="1" dirty="0">
                <a:solidFill>
                  <a:srgbClr val="7030A0"/>
                </a:solidFill>
              </a:rPr>
              <a:t>ŠILJO U SNJEGOGRADU</a:t>
            </a:r>
          </a:p>
        </p:txBody>
      </p:sp>
      <p:sp>
        <p:nvSpPr>
          <p:cNvPr id="3" name="Podnaslov 2">
            <a:extLst>
              <a:ext uri="{FF2B5EF4-FFF2-40B4-BE49-F238E27FC236}">
                <a16:creationId xmlns:a16="http://schemas.microsoft.com/office/drawing/2014/main" id="{04E6A50B-5AD9-4675-862B-52072735683E}"/>
              </a:ext>
            </a:extLst>
          </p:cNvPr>
          <p:cNvSpPr>
            <a:spLocks noGrp="1"/>
          </p:cNvSpPr>
          <p:nvPr>
            <p:ph type="subTitle" idx="1"/>
          </p:nvPr>
        </p:nvSpPr>
        <p:spPr>
          <a:xfrm>
            <a:off x="967410" y="5703682"/>
            <a:ext cx="4293704" cy="871329"/>
          </a:xfrm>
        </p:spPr>
        <p:txBody>
          <a:bodyPr>
            <a:normAutofit/>
          </a:bodyPr>
          <a:lstStyle/>
          <a:p>
            <a:r>
              <a:rPr lang="hr-HR" b="1" dirty="0">
                <a:solidFill>
                  <a:srgbClr val="7030A0"/>
                </a:solidFill>
              </a:rPr>
              <a:t>Sanja Barbarić                                 15. siječnja 2022.</a:t>
            </a:r>
          </a:p>
        </p:txBody>
      </p:sp>
      <p:pic>
        <p:nvPicPr>
          <p:cNvPr id="5" name="Slika 4">
            <a:extLst>
              <a:ext uri="{FF2B5EF4-FFF2-40B4-BE49-F238E27FC236}">
                <a16:creationId xmlns:a16="http://schemas.microsoft.com/office/drawing/2014/main" id="{6491F0CB-AFF6-4081-88B5-25F4A8F6F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8663"/>
            <a:ext cx="5817704" cy="6256348"/>
          </a:xfrm>
          <a:prstGeom prst="rect">
            <a:avLst/>
          </a:prstGeom>
        </p:spPr>
      </p:pic>
      <p:pic>
        <p:nvPicPr>
          <p:cNvPr id="6" name="Slika 5">
            <a:extLst>
              <a:ext uri="{FF2B5EF4-FFF2-40B4-BE49-F238E27FC236}">
                <a16:creationId xmlns:a16="http://schemas.microsoft.com/office/drawing/2014/main" id="{4E574009-EFF4-4EA3-A0CB-47FB4E6BA24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2388"/>
          <a:stretch/>
        </p:blipFill>
        <p:spPr>
          <a:xfrm rot="10800000">
            <a:off x="371060" y="318662"/>
            <a:ext cx="5446643" cy="2848607"/>
          </a:xfrm>
          <a:prstGeom prst="rect">
            <a:avLst/>
          </a:prstGeom>
        </p:spPr>
      </p:pic>
      <p:pic>
        <p:nvPicPr>
          <p:cNvPr id="4" name="Luis_Fonsi_-_Despacito_ft_Daddy_Yankee[Converterino.online]">
            <a:hlinkClick r:id="" action="ppaction://media"/>
            <a:extLst>
              <a:ext uri="{FF2B5EF4-FFF2-40B4-BE49-F238E27FC236}">
                <a16:creationId xmlns:a16="http://schemas.microsoft.com/office/drawing/2014/main" id="{ED5BFA1C-1915-41CD-A25B-2C3F8A812C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9" name="Rezervirano mjesto broja slajda 8"/>
          <p:cNvSpPr>
            <a:spLocks noGrp="1"/>
          </p:cNvSpPr>
          <p:nvPr>
            <p:ph type="sldNum" sz="quarter" idx="12"/>
          </p:nvPr>
        </p:nvSpPr>
        <p:spPr/>
        <p:txBody>
          <a:bodyPr/>
          <a:lstStyle/>
          <a:p>
            <a:fld id="{DCEE7784-1BBA-40CE-BA45-63C332E537D3}" type="slidenum">
              <a:rPr lang="hr-HR" smtClean="0"/>
              <a:t>1</a:t>
            </a:fld>
            <a:endParaRPr lang="hr-HR"/>
          </a:p>
        </p:txBody>
      </p:sp>
    </p:spTree>
    <p:extLst>
      <p:ext uri="{BB962C8B-B14F-4D97-AF65-F5344CB8AC3E}">
        <p14:creationId xmlns:p14="http://schemas.microsoft.com/office/powerpoint/2010/main" val="24487647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33505" y="901148"/>
            <a:ext cx="4536060" cy="5670249"/>
          </a:xfrm>
        </p:spPr>
        <p:txBody>
          <a:bodyPr>
            <a:normAutofit/>
          </a:bodyPr>
          <a:lstStyle/>
          <a:p>
            <a:pPr marL="0" indent="0">
              <a:buNone/>
            </a:pPr>
            <a:r>
              <a:rPr lang="hr-HR" sz="2000" dirty="0"/>
              <a:t>Iza svoje kuće Rozi </a:t>
            </a:r>
            <a:r>
              <a:rPr lang="hr-HR" sz="2000" dirty="0" err="1"/>
              <a:t>Coflek</a:t>
            </a:r>
            <a:r>
              <a:rPr lang="hr-HR" sz="2000" dirty="0"/>
              <a:t> pripremao se obojati ogradu. Samo nije bio siguran hoće li ta ograda biti bijela, plava ili ljubičasta. Imao je ljubičastu kućicu i htio je da sve bude u skladu. </a:t>
            </a:r>
          </a:p>
          <a:p>
            <a:pPr marL="0" indent="0">
              <a:buNone/>
            </a:pPr>
            <a:r>
              <a:rPr lang="hr-HR" sz="2000" dirty="0" err="1"/>
              <a:t>Žućko</a:t>
            </a:r>
            <a:r>
              <a:rPr lang="hr-HR" sz="2000" dirty="0"/>
              <a:t> je samo čekao kad će Rozi započeti s farbanjem, da bi mu mogao prigovarati. Njemu je sve smetalo. I to što su sve kućice u gradu ljubičaste. Mrzio je ljubičastu boju. A tek plavu! </a:t>
            </a:r>
          </a:p>
          <a:p>
            <a:pPr marL="0" indent="0">
              <a:buNone/>
            </a:pPr>
            <a:r>
              <a:rPr lang="hr-HR" sz="2000" dirty="0"/>
              <a:t>Pa kakvi su to </a:t>
            </a:r>
            <a:r>
              <a:rPr lang="hr-HR" sz="2000" dirty="0" err="1"/>
              <a:t>snjegoautomobili</a:t>
            </a:r>
            <a:r>
              <a:rPr lang="hr-HR" sz="2000" dirty="0"/>
              <a:t>?</a:t>
            </a:r>
          </a:p>
          <a:p>
            <a:pPr marL="0" indent="0">
              <a:buNone/>
            </a:pPr>
            <a:r>
              <a:rPr lang="hr-HR" sz="2000" dirty="0"/>
              <a:t>Svi su mu strašno išli na živce. Kako se ne mogu malo smiriti? Oni bi stalno nešto radili. A baš im i ne ide. Uvijek nešto pokvare i poremete red. Nije mogao šutjeti. Svima je rekao što misli, i svađao se sa svima stalno.  I mrzio je onda to što se svađa.</a:t>
            </a:r>
          </a:p>
        </p:txBody>
      </p:sp>
      <p:pic>
        <p:nvPicPr>
          <p:cNvPr id="14" name="Slika 13">
            <a:extLst>
              <a:ext uri="{FF2B5EF4-FFF2-40B4-BE49-F238E27FC236}">
                <a16:creationId xmlns:a16="http://schemas.microsoft.com/office/drawing/2014/main" id="{AF637FF7-A7DD-45EC-9DA3-C5DEEE5139F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478" r="32464" b="35362"/>
          <a:stretch/>
        </p:blipFill>
        <p:spPr>
          <a:xfrm rot="10800000">
            <a:off x="5901031" y="774957"/>
            <a:ext cx="5857463" cy="3478991"/>
          </a:xfrm>
          <a:prstGeom prst="rect">
            <a:avLst/>
          </a:prstGeom>
        </p:spPr>
      </p:pic>
      <p:pic>
        <p:nvPicPr>
          <p:cNvPr id="18" name="Rezervirano mjesto sadržaja 17">
            <a:extLst>
              <a:ext uri="{FF2B5EF4-FFF2-40B4-BE49-F238E27FC236}">
                <a16:creationId xmlns:a16="http://schemas.microsoft.com/office/drawing/2014/main" id="{23582559-4174-4A97-A89F-5F3155E787FC}"/>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val="0"/>
              </a:ext>
            </a:extLst>
          </a:blip>
          <a:srcRect l="15089" t="6506" r="8577" b="26718"/>
          <a:stretch/>
        </p:blipFill>
        <p:spPr>
          <a:xfrm rot="10800000">
            <a:off x="5901031" y="3550741"/>
            <a:ext cx="3955271" cy="2385393"/>
          </a:xfrm>
        </p:spPr>
      </p:pic>
      <p:pic>
        <p:nvPicPr>
          <p:cNvPr id="20" name="Slika 19">
            <a:extLst>
              <a:ext uri="{FF2B5EF4-FFF2-40B4-BE49-F238E27FC236}">
                <a16:creationId xmlns:a16="http://schemas.microsoft.com/office/drawing/2014/main" id="{BD265642-D14E-4BBE-B7A1-41B545DE41E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1222" t="-2702" r="13039" b="66615"/>
          <a:stretch/>
        </p:blipFill>
        <p:spPr>
          <a:xfrm rot="5400000">
            <a:off x="10055424" y="4077859"/>
            <a:ext cx="1682187" cy="2034372"/>
          </a:xfrm>
          <a:prstGeom prst="rect">
            <a:avLst/>
          </a:prstGeom>
        </p:spPr>
      </p:pic>
      <p:sp>
        <p:nvSpPr>
          <p:cNvPr id="4" name="Rezervirano mjesto broja slajda 3"/>
          <p:cNvSpPr>
            <a:spLocks noGrp="1"/>
          </p:cNvSpPr>
          <p:nvPr>
            <p:ph type="sldNum" sz="quarter" idx="12"/>
          </p:nvPr>
        </p:nvSpPr>
        <p:spPr/>
        <p:txBody>
          <a:bodyPr/>
          <a:lstStyle/>
          <a:p>
            <a:fld id="{DCEE7784-1BBA-40CE-BA45-63C332E537D3}" type="slidenum">
              <a:rPr lang="hr-HR" smtClean="0"/>
              <a:t>10</a:t>
            </a:fld>
            <a:endParaRPr lang="hr-HR"/>
          </a:p>
        </p:txBody>
      </p:sp>
    </p:spTree>
    <p:extLst>
      <p:ext uri="{BB962C8B-B14F-4D97-AF65-F5344CB8AC3E}">
        <p14:creationId xmlns:p14="http://schemas.microsoft.com/office/powerpoint/2010/main" val="9208133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33504" y="901148"/>
            <a:ext cx="4681835" cy="5670249"/>
          </a:xfrm>
        </p:spPr>
        <p:txBody>
          <a:bodyPr>
            <a:normAutofit/>
          </a:bodyPr>
          <a:lstStyle/>
          <a:p>
            <a:pPr marL="0" indent="0">
              <a:buNone/>
            </a:pPr>
            <a:r>
              <a:rPr lang="hr-HR" sz="2000" dirty="0"/>
              <a:t>Iz </a:t>
            </a:r>
            <a:r>
              <a:rPr lang="hr-HR" sz="2000" dirty="0" err="1"/>
              <a:t>snjegopekarnice</a:t>
            </a:r>
            <a:r>
              <a:rPr lang="hr-HR" sz="2000" dirty="0"/>
              <a:t> zamirisao je kruh. Gradonačelnica Danica poslala je Crvenku po pecivo, i dala joj u zadatak uz put potražiti  otpale metle. </a:t>
            </a:r>
          </a:p>
          <a:p>
            <a:pPr marL="0" indent="0">
              <a:buNone/>
            </a:pPr>
            <a:r>
              <a:rPr lang="hr-HR" sz="2000" dirty="0"/>
              <a:t>Primijetila je da niti jedan snjegović nema svoju </a:t>
            </a:r>
            <a:r>
              <a:rPr lang="hr-HR" sz="2000" dirty="0" err="1"/>
              <a:t>snjegometlu</a:t>
            </a:r>
            <a:r>
              <a:rPr lang="hr-HR" sz="2000" dirty="0"/>
              <a:t>. Pa gdje li su ih onda ostavili? Bacili ih iza kuće? </a:t>
            </a:r>
          </a:p>
          <a:p>
            <a:pPr marL="0" indent="0">
              <a:buNone/>
            </a:pPr>
            <a:r>
              <a:rPr lang="hr-HR" sz="2000" dirty="0"/>
              <a:t>Svi veseli snjegovići imaju novi zadatak. </a:t>
            </a:r>
          </a:p>
          <a:p>
            <a:pPr marL="0" indent="0">
              <a:buNone/>
            </a:pPr>
            <a:r>
              <a:rPr lang="hr-HR" sz="2000" dirty="0"/>
              <a:t>Ako im se uz kuću pronađe metla, moraju pomesti snijeg i posaditi u vrtu zimsku </a:t>
            </a:r>
            <a:r>
              <a:rPr lang="hr-HR" sz="2000" dirty="0" err="1"/>
              <a:t>snjegoružicu</a:t>
            </a:r>
            <a:r>
              <a:rPr lang="hr-HR" sz="2000" dirty="0"/>
              <a:t>. </a:t>
            </a:r>
          </a:p>
          <a:p>
            <a:pPr marL="0" indent="0">
              <a:buNone/>
            </a:pPr>
            <a:r>
              <a:rPr lang="hr-HR" sz="2000" dirty="0"/>
              <a:t>U gradu je nastalo                                 sveopće </a:t>
            </a:r>
            <a:r>
              <a:rPr lang="hr-HR" sz="2000" dirty="0" err="1"/>
              <a:t>snjegokoturanje</a:t>
            </a:r>
            <a:r>
              <a:rPr lang="hr-HR" sz="2000" dirty="0"/>
              <a:t>.</a:t>
            </a:r>
          </a:p>
          <a:p>
            <a:pPr marL="0" indent="0">
              <a:buNone/>
            </a:pPr>
            <a:r>
              <a:rPr lang="hr-HR" sz="2000" dirty="0"/>
              <a:t>Svi su dobili zadatak, jer nisu imali metlice.  </a:t>
            </a:r>
          </a:p>
          <a:p>
            <a:pPr marL="0" indent="0">
              <a:buNone/>
            </a:pPr>
            <a:r>
              <a:rPr lang="hr-HR" sz="2000" dirty="0"/>
              <a:t>Znali su samo da sve moraju napraviti jer će inače ostati gladni. Sve će im pojesti </a:t>
            </a:r>
            <a:r>
              <a:rPr lang="hr-HR" sz="2000" dirty="0" err="1"/>
              <a:t>snjegogradonačelnica</a:t>
            </a:r>
            <a:r>
              <a:rPr lang="hr-HR" sz="2000"/>
              <a:t> Danica</a:t>
            </a:r>
            <a:r>
              <a:rPr lang="hr-HR" sz="2000" dirty="0"/>
              <a:t>.</a:t>
            </a:r>
          </a:p>
        </p:txBody>
      </p:sp>
      <p:pic>
        <p:nvPicPr>
          <p:cNvPr id="8" name="Rezervirano mjesto sadržaja 7">
            <a:extLst>
              <a:ext uri="{FF2B5EF4-FFF2-40B4-BE49-F238E27FC236}">
                <a16:creationId xmlns:a16="http://schemas.microsoft.com/office/drawing/2014/main" id="{21D8B43F-BA6A-4AFD-8205-9ED6F81925E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26087" y="795131"/>
            <a:ext cx="5132409" cy="5473147"/>
          </a:xfrm>
        </p:spPr>
      </p:pic>
      <p:pic>
        <p:nvPicPr>
          <p:cNvPr id="5" name="Slika 4">
            <a:extLst>
              <a:ext uri="{FF2B5EF4-FFF2-40B4-BE49-F238E27FC236}">
                <a16:creationId xmlns:a16="http://schemas.microsoft.com/office/drawing/2014/main" id="{589E9DF9-4384-417F-B7D1-E38A6689615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782" t="27730" r="13478" b="6570"/>
          <a:stretch/>
        </p:blipFill>
        <p:spPr>
          <a:xfrm rot="10800000">
            <a:off x="3242208" y="4081669"/>
            <a:ext cx="1687600" cy="1033670"/>
          </a:xfrm>
          <a:prstGeom prst="rect">
            <a:avLst/>
          </a:prstGeom>
        </p:spPr>
      </p:pic>
      <p:sp>
        <p:nvSpPr>
          <p:cNvPr id="4" name="Rezervirano mjesto broja slajda 3"/>
          <p:cNvSpPr>
            <a:spLocks noGrp="1"/>
          </p:cNvSpPr>
          <p:nvPr>
            <p:ph type="sldNum" sz="quarter" idx="12"/>
          </p:nvPr>
        </p:nvSpPr>
        <p:spPr/>
        <p:txBody>
          <a:bodyPr/>
          <a:lstStyle/>
          <a:p>
            <a:fld id="{DCEE7784-1BBA-40CE-BA45-63C332E537D3}" type="slidenum">
              <a:rPr lang="hr-HR" smtClean="0"/>
              <a:t>11</a:t>
            </a:fld>
            <a:endParaRPr lang="hr-HR"/>
          </a:p>
        </p:txBody>
      </p:sp>
    </p:spTree>
    <p:extLst>
      <p:ext uri="{BB962C8B-B14F-4D97-AF65-F5344CB8AC3E}">
        <p14:creationId xmlns:p14="http://schemas.microsoft.com/office/powerpoint/2010/main" val="33307212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33505" y="901148"/>
            <a:ext cx="4399722" cy="5670249"/>
          </a:xfrm>
        </p:spPr>
        <p:txBody>
          <a:bodyPr>
            <a:normAutofit/>
          </a:bodyPr>
          <a:lstStyle/>
          <a:p>
            <a:pPr marL="0" indent="0">
              <a:buNone/>
            </a:pPr>
            <a:r>
              <a:rPr lang="hr-HR" sz="2000" dirty="0"/>
              <a:t>Plavi </a:t>
            </a:r>
            <a:r>
              <a:rPr lang="hr-HR" sz="2000" dirty="0" err="1"/>
              <a:t>Coflek</a:t>
            </a:r>
            <a:r>
              <a:rPr lang="hr-HR" sz="2000" dirty="0"/>
              <a:t> pronašao je metlu ispod automobila. Skoro ju je pregazio. Kakva bi to tek katastrofa bila. Velika </a:t>
            </a:r>
            <a:r>
              <a:rPr lang="hr-HR" sz="2000" dirty="0" err="1"/>
              <a:t>snjegomama</a:t>
            </a:r>
            <a:r>
              <a:rPr lang="hr-HR" sz="2000" dirty="0"/>
              <a:t> ne bi mu dala jesti tjedan dana. Koji užas. Nije si to mogao dozvoliti. Pa on je stalno gladan!</a:t>
            </a:r>
          </a:p>
          <a:p>
            <a:pPr marL="0" indent="0">
              <a:buNone/>
            </a:pPr>
            <a:r>
              <a:rPr lang="hr-HR" sz="2000" dirty="0"/>
              <a:t>U </a:t>
            </a:r>
            <a:r>
              <a:rPr lang="hr-HR" sz="2000" dirty="0" err="1"/>
              <a:t>snjegodućanu</a:t>
            </a:r>
            <a:r>
              <a:rPr lang="hr-HR" sz="2000" dirty="0"/>
              <a:t> kupio je najveću </a:t>
            </a:r>
            <a:r>
              <a:rPr lang="hr-HR" sz="2000" dirty="0" err="1"/>
              <a:t>snjegoružu</a:t>
            </a:r>
            <a:r>
              <a:rPr lang="hr-HR" sz="2000" dirty="0"/>
              <a:t> i posadio je ispred kuće. Zelenila koliko voliš, tako da svi vide.</a:t>
            </a:r>
          </a:p>
          <a:p>
            <a:pPr marL="0" indent="0">
              <a:buNone/>
            </a:pPr>
            <a:r>
              <a:rPr lang="hr-HR" sz="2000" dirty="0"/>
              <a:t>Naravno da je </a:t>
            </a:r>
            <a:r>
              <a:rPr lang="hr-HR" sz="2000" dirty="0" err="1"/>
              <a:t>Žućko</a:t>
            </a:r>
            <a:r>
              <a:rPr lang="hr-HR" sz="2000" dirty="0"/>
              <a:t> odmah rekao da ne valja. Naravno da je Crvenkapica kihnula jer je bila alergična na biljke i skoro joj je otpao nosić: Ali njega ništa nije bilo briga. On se samo dobro htio  najesti. </a:t>
            </a:r>
          </a:p>
          <a:p>
            <a:pPr marL="0" indent="0">
              <a:buNone/>
            </a:pPr>
            <a:r>
              <a:rPr lang="hr-HR" sz="2000" dirty="0"/>
              <a:t>Nije bio ni svjestan kako je dobro izgledala velika zelena biljka oko njegove kućice. Bila je to sad kućica iz snova.</a:t>
            </a:r>
          </a:p>
          <a:p>
            <a:pPr marL="0" indent="0">
              <a:buNone/>
            </a:pPr>
            <a:endParaRPr lang="hr-HR" sz="2400" dirty="0"/>
          </a:p>
        </p:txBody>
      </p:sp>
      <p:pic>
        <p:nvPicPr>
          <p:cNvPr id="8" name="Rezervirano mjesto sadržaja 7">
            <a:extLst>
              <a:ext uri="{FF2B5EF4-FFF2-40B4-BE49-F238E27FC236}">
                <a16:creationId xmlns:a16="http://schemas.microsoft.com/office/drawing/2014/main" id="{7E066E82-3C24-46A7-8972-AD1611D90CB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7236"/>
          <a:stretch/>
        </p:blipFill>
        <p:spPr>
          <a:xfrm>
            <a:off x="6732105" y="902330"/>
            <a:ext cx="4598504" cy="5053340"/>
          </a:xfrm>
        </p:spPr>
      </p:pic>
      <p:sp>
        <p:nvSpPr>
          <p:cNvPr id="4" name="Rezervirano mjesto broja slajda 3"/>
          <p:cNvSpPr>
            <a:spLocks noGrp="1"/>
          </p:cNvSpPr>
          <p:nvPr>
            <p:ph type="sldNum" sz="quarter" idx="12"/>
          </p:nvPr>
        </p:nvSpPr>
        <p:spPr/>
        <p:txBody>
          <a:bodyPr/>
          <a:lstStyle/>
          <a:p>
            <a:fld id="{DCEE7784-1BBA-40CE-BA45-63C332E537D3}" type="slidenum">
              <a:rPr lang="hr-HR" smtClean="0"/>
              <a:t>12</a:t>
            </a:fld>
            <a:endParaRPr lang="hr-HR"/>
          </a:p>
        </p:txBody>
      </p:sp>
    </p:spTree>
    <p:extLst>
      <p:ext uri="{BB962C8B-B14F-4D97-AF65-F5344CB8AC3E}">
        <p14:creationId xmlns:p14="http://schemas.microsoft.com/office/powerpoint/2010/main" val="30500826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60010" y="980663"/>
            <a:ext cx="4469799" cy="5670249"/>
          </a:xfrm>
        </p:spPr>
        <p:txBody>
          <a:bodyPr>
            <a:normAutofit/>
          </a:bodyPr>
          <a:lstStyle/>
          <a:p>
            <a:pPr marL="0" indent="0">
              <a:buNone/>
            </a:pPr>
            <a:r>
              <a:rPr lang="hr-HR" sz="2000" dirty="0"/>
              <a:t>Ručak!!! - povikala je </a:t>
            </a:r>
            <a:r>
              <a:rPr lang="hr-HR" sz="2000" dirty="0" err="1"/>
              <a:t>snjegogradonačelnica</a:t>
            </a:r>
            <a:r>
              <a:rPr lang="hr-HR" sz="2000" dirty="0"/>
              <a:t> Danica. </a:t>
            </a:r>
          </a:p>
          <a:p>
            <a:pPr marL="0" indent="0">
              <a:buNone/>
            </a:pPr>
            <a:r>
              <a:rPr lang="hr-HR" sz="2000" dirty="0"/>
              <a:t>Svi su se dokoturali na </a:t>
            </a:r>
            <a:r>
              <a:rPr lang="hr-HR" sz="2000" dirty="0" err="1"/>
              <a:t>snjegotrg</a:t>
            </a:r>
            <a:r>
              <a:rPr lang="hr-HR" sz="2000" dirty="0"/>
              <a:t> i disciplinirano posložili u </a:t>
            </a:r>
            <a:r>
              <a:rPr lang="hr-HR" sz="2000" dirty="0" err="1"/>
              <a:t>snjegovrstu</a:t>
            </a:r>
            <a:r>
              <a:rPr lang="hr-HR" sz="2000" dirty="0"/>
              <a:t>. Puno su radili i bili su baš jako gladni.</a:t>
            </a:r>
          </a:p>
          <a:p>
            <a:pPr marL="0" indent="0">
              <a:buNone/>
            </a:pPr>
            <a:r>
              <a:rPr lang="hr-HR" sz="2000" dirty="0"/>
              <a:t>Za ručak je bio </a:t>
            </a:r>
            <a:r>
              <a:rPr lang="hr-HR" sz="2000" dirty="0" err="1"/>
              <a:t>snjegopečeni</a:t>
            </a:r>
            <a:r>
              <a:rPr lang="hr-HR" sz="2000" dirty="0"/>
              <a:t> </a:t>
            </a:r>
            <a:r>
              <a:rPr lang="hr-HR" sz="2000" dirty="0" err="1"/>
              <a:t>snjegokrumpirić</a:t>
            </a:r>
            <a:r>
              <a:rPr lang="hr-HR" sz="2000" dirty="0"/>
              <a:t> i                     </a:t>
            </a:r>
            <a:r>
              <a:rPr lang="hr-HR" sz="2000" dirty="0" err="1"/>
              <a:t>snjegopohano</a:t>
            </a:r>
            <a:r>
              <a:rPr lang="hr-HR" sz="2000" dirty="0"/>
              <a:t> </a:t>
            </a:r>
            <a:r>
              <a:rPr lang="hr-HR" sz="2000" dirty="0" err="1"/>
              <a:t>snjegomeso</a:t>
            </a:r>
            <a:r>
              <a:rPr lang="hr-HR" sz="2000" dirty="0"/>
              <a:t>. </a:t>
            </a:r>
          </a:p>
          <a:p>
            <a:pPr marL="0" indent="0">
              <a:buNone/>
            </a:pPr>
            <a:r>
              <a:rPr lang="hr-HR" sz="2000" dirty="0" err="1"/>
              <a:t>Vauuu</a:t>
            </a:r>
            <a:r>
              <a:rPr lang="hr-HR" sz="2000" dirty="0"/>
              <a:t>! </a:t>
            </a:r>
            <a:r>
              <a:rPr lang="hr-HR" sz="2000" dirty="0" err="1"/>
              <a:t>Snjegoodlično</a:t>
            </a:r>
            <a:r>
              <a:rPr lang="hr-HR" sz="2000" dirty="0"/>
              <a:t>! </a:t>
            </a:r>
          </a:p>
          <a:p>
            <a:pPr marL="0" indent="0">
              <a:buNone/>
            </a:pPr>
            <a:r>
              <a:rPr lang="hr-HR" sz="2000" dirty="0"/>
              <a:t>Mljackali su i jeli s velikim zadovoljstvom. </a:t>
            </a:r>
          </a:p>
          <a:p>
            <a:pPr marL="0" indent="0">
              <a:buNone/>
            </a:pPr>
            <a:r>
              <a:rPr lang="hr-HR" sz="2000" dirty="0"/>
              <a:t>Nakon toga dobili su i </a:t>
            </a:r>
            <a:r>
              <a:rPr lang="hr-HR" sz="2000" dirty="0" err="1"/>
              <a:t>snjegokolu</a:t>
            </a:r>
            <a:r>
              <a:rPr lang="hr-HR" sz="2000" dirty="0"/>
              <a:t>, hladnu i ukusnu baš kako to treba.</a:t>
            </a:r>
          </a:p>
          <a:p>
            <a:pPr marL="0" indent="0">
              <a:buNone/>
            </a:pPr>
            <a:r>
              <a:rPr lang="hr-HR" sz="2000" dirty="0"/>
              <a:t>Kako je dobro u našem malom </a:t>
            </a:r>
            <a:r>
              <a:rPr lang="hr-HR" sz="2000" dirty="0" err="1"/>
              <a:t>SnjegoGradu</a:t>
            </a:r>
            <a:r>
              <a:rPr lang="hr-HR" sz="2000" dirty="0"/>
              <a:t>! - zaključili su. </a:t>
            </a:r>
          </a:p>
          <a:p>
            <a:pPr marL="0" indent="0">
              <a:buNone/>
            </a:pPr>
            <a:r>
              <a:rPr lang="hr-HR" sz="2000" dirty="0"/>
              <a:t>Nikad nećemo otići.  Uvijek ćemo ostati tu!</a:t>
            </a:r>
          </a:p>
        </p:txBody>
      </p:sp>
      <p:pic>
        <p:nvPicPr>
          <p:cNvPr id="7" name="Rezervirano mjesto sadržaja 6">
            <a:extLst>
              <a:ext uri="{FF2B5EF4-FFF2-40B4-BE49-F238E27FC236}">
                <a16:creationId xmlns:a16="http://schemas.microsoft.com/office/drawing/2014/main" id="{390E6677-3EA8-4AE3-8241-FFFB07AA6B4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980663"/>
            <a:ext cx="5406887" cy="5168348"/>
          </a:xfrm>
        </p:spPr>
      </p:pic>
      <p:pic>
        <p:nvPicPr>
          <p:cNvPr id="4" name="Slika 3">
            <a:extLst>
              <a:ext uri="{FF2B5EF4-FFF2-40B4-BE49-F238E27FC236}">
                <a16:creationId xmlns:a16="http://schemas.microsoft.com/office/drawing/2014/main" id="{793A3DEC-1199-4591-8706-8990E6974F10}"/>
              </a:ext>
            </a:extLst>
          </p:cNvPr>
          <p:cNvPicPr>
            <a:picLocks noChangeAspect="1"/>
          </p:cNvPicPr>
          <p:nvPr/>
        </p:nvPicPr>
        <p:blipFill>
          <a:blip r:embed="rId3"/>
          <a:stretch>
            <a:fillRect/>
          </a:stretch>
        </p:blipFill>
        <p:spPr>
          <a:xfrm>
            <a:off x="3896140" y="2585272"/>
            <a:ext cx="742121" cy="525676"/>
          </a:xfrm>
          <a:prstGeom prst="rect">
            <a:avLst/>
          </a:prstGeom>
        </p:spPr>
      </p:pic>
      <p:pic>
        <p:nvPicPr>
          <p:cNvPr id="5" name="Slika 4">
            <a:extLst>
              <a:ext uri="{FF2B5EF4-FFF2-40B4-BE49-F238E27FC236}">
                <a16:creationId xmlns:a16="http://schemas.microsoft.com/office/drawing/2014/main" id="{974C06E9-04BE-44D2-B8D8-4EAE40E60BDE}"/>
              </a:ext>
            </a:extLst>
          </p:cNvPr>
          <p:cNvPicPr>
            <a:picLocks noChangeAspect="1"/>
          </p:cNvPicPr>
          <p:nvPr/>
        </p:nvPicPr>
        <p:blipFill>
          <a:blip r:embed="rId4"/>
          <a:stretch>
            <a:fillRect/>
          </a:stretch>
        </p:blipFill>
        <p:spPr>
          <a:xfrm>
            <a:off x="3896139" y="3191049"/>
            <a:ext cx="742122" cy="718618"/>
          </a:xfrm>
          <a:prstGeom prst="rect">
            <a:avLst/>
          </a:prstGeom>
        </p:spPr>
      </p:pic>
      <p:pic>
        <p:nvPicPr>
          <p:cNvPr id="6" name="Slika 5">
            <a:extLst>
              <a:ext uri="{FF2B5EF4-FFF2-40B4-BE49-F238E27FC236}">
                <a16:creationId xmlns:a16="http://schemas.microsoft.com/office/drawing/2014/main" id="{DE559DB7-A9DF-4C2D-B5E8-5E99BCBB2107}"/>
              </a:ext>
            </a:extLst>
          </p:cNvPr>
          <p:cNvPicPr>
            <a:picLocks noChangeAspect="1"/>
          </p:cNvPicPr>
          <p:nvPr/>
        </p:nvPicPr>
        <p:blipFill rotWithShape="1">
          <a:blip r:embed="rId5"/>
          <a:srcRect l="19082" r="50000"/>
          <a:stretch/>
        </p:blipFill>
        <p:spPr>
          <a:xfrm>
            <a:off x="3896139" y="4965185"/>
            <a:ext cx="742123" cy="718619"/>
          </a:xfrm>
          <a:prstGeom prst="rect">
            <a:avLst/>
          </a:prstGeom>
        </p:spPr>
      </p:pic>
      <p:sp>
        <p:nvSpPr>
          <p:cNvPr id="8" name="Rezervirano mjesto broja slajda 7"/>
          <p:cNvSpPr>
            <a:spLocks noGrp="1"/>
          </p:cNvSpPr>
          <p:nvPr>
            <p:ph type="sldNum" sz="quarter" idx="12"/>
          </p:nvPr>
        </p:nvSpPr>
        <p:spPr/>
        <p:txBody>
          <a:bodyPr/>
          <a:lstStyle/>
          <a:p>
            <a:fld id="{DCEE7784-1BBA-40CE-BA45-63C332E537D3}" type="slidenum">
              <a:rPr lang="hr-HR" smtClean="0"/>
              <a:t>13</a:t>
            </a:fld>
            <a:endParaRPr lang="hr-HR"/>
          </a:p>
        </p:txBody>
      </p:sp>
    </p:spTree>
    <p:extLst>
      <p:ext uri="{BB962C8B-B14F-4D97-AF65-F5344CB8AC3E}">
        <p14:creationId xmlns:p14="http://schemas.microsoft.com/office/powerpoint/2010/main" val="4134197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50574" y="927653"/>
            <a:ext cx="5340626" cy="5789518"/>
          </a:xfrm>
        </p:spPr>
        <p:txBody>
          <a:bodyPr>
            <a:noAutofit/>
          </a:bodyPr>
          <a:lstStyle/>
          <a:p>
            <a:pPr marL="0" indent="0">
              <a:buNone/>
            </a:pPr>
            <a:r>
              <a:rPr lang="hr-HR" sz="2000" dirty="0"/>
              <a:t>Odjedanput se Šiljo sjetio – Hej, pa i ja sam gladan. Danas nisam doručkovao, a već je vrijeme ručka. Gdje je ta mama Drama? </a:t>
            </a:r>
          </a:p>
          <a:p>
            <a:pPr marL="0" indent="0">
              <a:buNone/>
            </a:pPr>
            <a:r>
              <a:rPr lang="hr-HR" sz="2000" dirty="0"/>
              <a:t>Toliko mu je bila zabavna priča o </a:t>
            </a:r>
            <a:r>
              <a:rPr lang="hr-HR" sz="2000" dirty="0" err="1"/>
              <a:t>SnjegoGradu</a:t>
            </a:r>
            <a:r>
              <a:rPr lang="hr-HR" sz="2000" dirty="0"/>
              <a:t> da nije ni primijetio kako je mama na stol stavila ručak: pečene </a:t>
            </a:r>
            <a:r>
              <a:rPr lang="hr-HR" sz="2000" dirty="0" err="1"/>
              <a:t>krumpiriće</a:t>
            </a:r>
            <a:r>
              <a:rPr lang="hr-HR" sz="2000" dirty="0"/>
              <a:t> i pohano meso. </a:t>
            </a:r>
          </a:p>
          <a:p>
            <a:pPr marL="0" indent="0">
              <a:buNone/>
            </a:pPr>
            <a:r>
              <a:rPr lang="hr-HR" sz="2000" dirty="0"/>
              <a:t>Kako je znala?- pitao se. Gle čuda! I u </a:t>
            </a:r>
            <a:r>
              <a:rPr lang="hr-HR" sz="2000" dirty="0" err="1"/>
              <a:t>SnjegoGradu</a:t>
            </a:r>
            <a:r>
              <a:rPr lang="hr-HR" sz="2000" dirty="0"/>
              <a:t> je isti ručak! </a:t>
            </a:r>
          </a:p>
          <a:p>
            <a:pPr marL="0" indent="0">
              <a:buNone/>
            </a:pPr>
            <a:r>
              <a:rPr lang="hr-HR" sz="2000" dirty="0"/>
              <a:t>Brzo je pojeo i nastavio čitati knjigu. Zaključio je da je zabavna, a ni slova mu više nisu plesala. Zanimalo ga je što ima još novog kod Crvenkapice, </a:t>
            </a:r>
            <a:r>
              <a:rPr lang="hr-HR" sz="2000" dirty="0" err="1"/>
              <a:t>Plavka</a:t>
            </a:r>
            <a:r>
              <a:rPr lang="hr-HR" sz="2000" dirty="0"/>
              <a:t>, i na koga se sad opet naljutio </a:t>
            </a:r>
            <a:r>
              <a:rPr lang="hr-HR" sz="2000" dirty="0" err="1"/>
              <a:t>Žućko</a:t>
            </a:r>
            <a:r>
              <a:rPr lang="hr-HR" sz="2000" dirty="0"/>
              <a:t>. </a:t>
            </a:r>
          </a:p>
          <a:p>
            <a:pPr marL="0" indent="0">
              <a:buNone/>
            </a:pPr>
            <a:r>
              <a:rPr lang="hr-HR" sz="2000" dirty="0"/>
              <a:t>A i taj njihov ludi gradić nije baš tako loš. Šteta što postoji samo do proljeća dok ima snijega. </a:t>
            </a:r>
          </a:p>
          <a:p>
            <a:pPr marL="0" indent="0">
              <a:buNone/>
            </a:pPr>
            <a:r>
              <a:rPr lang="hr-HR" sz="2000" dirty="0"/>
              <a:t>No i za to ima lijeka. Visoko u planini snijega ima cijele godine, mislio je. Mogu do njih biciklom kad god hoću. A i tu su – imam ih svaki dan u knjizi!!! </a:t>
            </a:r>
          </a:p>
        </p:txBody>
      </p:sp>
      <p:pic>
        <p:nvPicPr>
          <p:cNvPr id="7" name="Rezervirano mjesto sadržaja 6" descr="goofy on a bicycle - Clip Art Library">
            <a:extLst>
              <a:ext uri="{FF2B5EF4-FFF2-40B4-BE49-F238E27FC236}">
                <a16:creationId xmlns:a16="http://schemas.microsoft.com/office/drawing/2014/main" id="{69A56B16-1DDE-4933-A2EB-DC77FA196E31}"/>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05600" y="781878"/>
            <a:ext cx="4903304" cy="5526157"/>
          </a:xfrm>
          <a:prstGeom prst="rect">
            <a:avLst/>
          </a:prstGeom>
          <a:noFill/>
          <a:ln>
            <a:noFill/>
          </a:ln>
        </p:spPr>
      </p:pic>
      <p:sp>
        <p:nvSpPr>
          <p:cNvPr id="4" name="Rezervirano mjesto broja slajda 3"/>
          <p:cNvSpPr>
            <a:spLocks noGrp="1"/>
          </p:cNvSpPr>
          <p:nvPr>
            <p:ph type="sldNum" sz="quarter" idx="12"/>
          </p:nvPr>
        </p:nvSpPr>
        <p:spPr/>
        <p:txBody>
          <a:bodyPr/>
          <a:lstStyle/>
          <a:p>
            <a:fld id="{DCEE7784-1BBA-40CE-BA45-63C332E537D3}" type="slidenum">
              <a:rPr lang="hr-HR" smtClean="0"/>
              <a:t>14</a:t>
            </a:fld>
            <a:endParaRPr lang="hr-HR"/>
          </a:p>
        </p:txBody>
      </p:sp>
    </p:spTree>
    <p:extLst>
      <p:ext uri="{BB962C8B-B14F-4D97-AF65-F5344CB8AC3E}">
        <p14:creationId xmlns:p14="http://schemas.microsoft.com/office/powerpoint/2010/main" val="9128989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788346" y="1004332"/>
            <a:ext cx="5119157" cy="5424522"/>
          </a:xfrm>
        </p:spPr>
        <p:txBody>
          <a:bodyPr>
            <a:normAutofit/>
          </a:bodyPr>
          <a:lstStyle/>
          <a:p>
            <a:pPr marL="0" indent="0">
              <a:buNone/>
            </a:pPr>
            <a:r>
              <a:rPr lang="hr-HR" sz="2000" dirty="0"/>
              <a:t>Šiljo je jutros opet ustao mrzovoljan. Mama Drama (a zapravo Tamara) probudila ga je prerano. Nije se uopće naspavao. Cijelu noć igrao je svoju omiljenu igricu. Sakrio je mobitel ispod pokrivača kad ga je mama došla poljubiti za laku noć. Nije ni primijetila kakve on ima „noćne” planove i ideje. </a:t>
            </a:r>
          </a:p>
          <a:p>
            <a:pPr marL="0" indent="0">
              <a:buNone/>
            </a:pPr>
            <a:r>
              <a:rPr lang="hr-HR" sz="2000" dirty="0"/>
              <a:t>Mama je bila uporna. Morao je ustati. Imao je za zadaću pročitati lektiru: Priču o </a:t>
            </a:r>
            <a:r>
              <a:rPr lang="hr-HR" sz="2000" dirty="0" err="1"/>
              <a:t>SnjegoGradu</a:t>
            </a:r>
            <a:r>
              <a:rPr lang="hr-HR" sz="2000" dirty="0"/>
              <a:t>! </a:t>
            </a:r>
          </a:p>
          <a:p>
            <a:pPr marL="0" indent="0">
              <a:buNone/>
            </a:pPr>
            <a:r>
              <a:rPr lang="hr-HR" sz="2000" dirty="0"/>
              <a:t>Uh, mislio je Šiljo. Sam pogled na knjigu u njemu je izazivao muku. Ništa mu se tu nije činilo zabavno. A slova su mu plesala ispred očiju. Ni to što je priču mogao čitati na laptopu ili mobitelu, nije pomoglo.</a:t>
            </a:r>
          </a:p>
          <a:p>
            <a:pPr marL="0" indent="0">
              <a:buNone/>
            </a:pPr>
            <a:r>
              <a:rPr lang="hr-HR" sz="2000" dirty="0"/>
              <a:t>Tko još voli čitati?                                                        Pa kako to može                                                      biti zabavno???</a:t>
            </a:r>
          </a:p>
        </p:txBody>
      </p:sp>
      <p:pic>
        <p:nvPicPr>
          <p:cNvPr id="5" name="Rezervirano mjesto sadržaja 4"/>
          <p:cNvPicPr>
            <a:picLocks noGrp="1" noChangeAspect="1"/>
          </p:cNvPicPr>
          <p:nvPr>
            <p:ph sz="half" idx="2"/>
          </p:nvPr>
        </p:nvPicPr>
        <p:blipFill>
          <a:blip r:embed="rId2"/>
          <a:stretch>
            <a:fillRect/>
          </a:stretch>
        </p:blipFill>
        <p:spPr>
          <a:xfrm>
            <a:off x="7162762" y="1140809"/>
            <a:ext cx="3992918" cy="2039119"/>
          </a:xfrm>
          <a:prstGeom prst="rect">
            <a:avLst/>
          </a:prstGeom>
        </p:spPr>
      </p:pic>
      <p:pic>
        <p:nvPicPr>
          <p:cNvPr id="6" name="Slika 5"/>
          <p:cNvPicPr>
            <a:picLocks noChangeAspect="1"/>
          </p:cNvPicPr>
          <p:nvPr/>
        </p:nvPicPr>
        <p:blipFill>
          <a:blip r:embed="rId3"/>
          <a:stretch>
            <a:fillRect/>
          </a:stretch>
        </p:blipFill>
        <p:spPr>
          <a:xfrm>
            <a:off x="3111691" y="5240740"/>
            <a:ext cx="2551908" cy="900752"/>
          </a:xfrm>
          <a:prstGeom prst="rect">
            <a:avLst/>
          </a:prstGeom>
        </p:spPr>
      </p:pic>
      <p:pic>
        <p:nvPicPr>
          <p:cNvPr id="7" name="Slika 6">
            <a:extLst>
              <a:ext uri="{FF2B5EF4-FFF2-40B4-BE49-F238E27FC236}">
                <a16:creationId xmlns:a16="http://schemas.microsoft.com/office/drawing/2014/main" id="{7E2D570B-7773-4E54-9941-8A286648A8C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6906"/>
          <a:stretch/>
        </p:blipFill>
        <p:spPr>
          <a:xfrm rot="10800000" flipH="1">
            <a:off x="7162762" y="3545119"/>
            <a:ext cx="3992917" cy="2462174"/>
          </a:xfrm>
          <a:prstGeom prst="rect">
            <a:avLst/>
          </a:prstGeom>
        </p:spPr>
      </p:pic>
      <p:sp>
        <p:nvSpPr>
          <p:cNvPr id="4" name="Rezervirano mjesto broja slajda 3"/>
          <p:cNvSpPr>
            <a:spLocks noGrp="1"/>
          </p:cNvSpPr>
          <p:nvPr>
            <p:ph type="sldNum" sz="quarter" idx="12"/>
          </p:nvPr>
        </p:nvSpPr>
        <p:spPr/>
        <p:txBody>
          <a:bodyPr/>
          <a:lstStyle/>
          <a:p>
            <a:fld id="{DCEE7784-1BBA-40CE-BA45-63C332E537D3}" type="slidenum">
              <a:rPr lang="hr-HR" smtClean="0"/>
              <a:t>2</a:t>
            </a:fld>
            <a:endParaRPr lang="hr-HR"/>
          </a:p>
        </p:txBody>
      </p:sp>
    </p:spTree>
    <p:extLst>
      <p:ext uri="{BB962C8B-B14F-4D97-AF65-F5344CB8AC3E}">
        <p14:creationId xmlns:p14="http://schemas.microsoft.com/office/powerpoint/2010/main" val="36862737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33505" y="901148"/>
            <a:ext cx="4973382" cy="5670249"/>
          </a:xfrm>
        </p:spPr>
        <p:txBody>
          <a:bodyPr>
            <a:normAutofit/>
          </a:bodyPr>
          <a:lstStyle/>
          <a:p>
            <a:pPr marL="0" indent="0">
              <a:buNone/>
            </a:pPr>
            <a:r>
              <a:rPr lang="hr-HR" sz="2000" dirty="0"/>
              <a:t>Šiljo je ustao, obavio kupaonicu i natmuren sjeo za stol. Na stolu nije bio doručak. Strašno!</a:t>
            </a:r>
          </a:p>
          <a:p>
            <a:pPr marL="0" indent="0">
              <a:buNone/>
            </a:pPr>
            <a:r>
              <a:rPr lang="hr-HR" sz="2000" dirty="0"/>
              <a:t>Mirisale su palačinke i bijela kava, mama Drama sve je već napravila. Ali od doručka ništa. Prvo mora pročitati knjigu. </a:t>
            </a:r>
          </a:p>
          <a:p>
            <a:pPr marL="0" indent="0">
              <a:buNone/>
            </a:pPr>
            <a:r>
              <a:rPr lang="hr-HR" sz="2000" dirty="0"/>
              <a:t>Istina, ta knjiga imala je svega nekoliko stranica. No, Šilji je i to bilo previše. Puhao je i uzdisao. Zašto li ih uči Vedrana toliko muči? </a:t>
            </a:r>
          </a:p>
          <a:p>
            <a:pPr marL="0" indent="0">
              <a:buNone/>
            </a:pPr>
            <a:r>
              <a:rPr lang="hr-HR" sz="2000" dirty="0"/>
              <a:t>Mrko je pogledao knjigu, i na naslovnoj stranici ugledao šarenu veliku sliku – sliku čarobnog </a:t>
            </a:r>
            <a:r>
              <a:rPr lang="hr-HR" sz="2000" dirty="0" err="1"/>
              <a:t>SnjegoGradića</a:t>
            </a:r>
            <a:r>
              <a:rPr lang="hr-HR" sz="2000" dirty="0"/>
              <a:t> prepunog veselih snjegovića. </a:t>
            </a:r>
          </a:p>
          <a:p>
            <a:pPr marL="0" indent="0">
              <a:buNone/>
            </a:pPr>
            <a:r>
              <a:rPr lang="hr-HR" sz="2000" dirty="0"/>
              <a:t>I gle čuda - oni su imali kapice! Šiljo je svoje kape obožavao. Kad je imao kapu nije se morao češljati.</a:t>
            </a:r>
          </a:p>
          <a:p>
            <a:pPr marL="0" indent="0">
              <a:buNone/>
            </a:pPr>
            <a:r>
              <a:rPr lang="hr-HR" sz="2000" dirty="0"/>
              <a:t>I gle, svaka kapica bila je neke druge boje! </a:t>
            </a:r>
          </a:p>
          <a:p>
            <a:pPr marL="0" indent="0">
              <a:buNone/>
            </a:pPr>
            <a:r>
              <a:rPr lang="hr-HR" sz="2000" dirty="0"/>
              <a:t>A kakve su tek imali oči i usta!</a:t>
            </a:r>
          </a:p>
          <a:p>
            <a:pPr marL="0" indent="0">
              <a:buNone/>
            </a:pPr>
            <a:endParaRPr lang="hr-HR" sz="2400" dirty="0"/>
          </a:p>
        </p:txBody>
      </p:sp>
      <p:pic>
        <p:nvPicPr>
          <p:cNvPr id="7" name="Rezervirano mjesto sadržaja 6">
            <a:extLst>
              <a:ext uri="{FF2B5EF4-FFF2-40B4-BE49-F238E27FC236}">
                <a16:creationId xmlns:a16="http://schemas.microsoft.com/office/drawing/2014/main" id="{3BAECE87-66DE-49FC-A17D-78860C7310DC}"/>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rot="10800000">
            <a:off x="6043035" y="901148"/>
            <a:ext cx="5526112" cy="5380382"/>
          </a:xfrm>
        </p:spPr>
      </p:pic>
      <p:sp>
        <p:nvSpPr>
          <p:cNvPr id="4" name="Rezervirano mjesto broja slajda 3"/>
          <p:cNvSpPr>
            <a:spLocks noGrp="1"/>
          </p:cNvSpPr>
          <p:nvPr>
            <p:ph type="sldNum" sz="quarter" idx="12"/>
          </p:nvPr>
        </p:nvSpPr>
        <p:spPr/>
        <p:txBody>
          <a:bodyPr/>
          <a:lstStyle/>
          <a:p>
            <a:fld id="{DCEE7784-1BBA-40CE-BA45-63C332E537D3}" type="slidenum">
              <a:rPr lang="hr-HR" smtClean="0"/>
              <a:t>3</a:t>
            </a:fld>
            <a:endParaRPr lang="hr-HR"/>
          </a:p>
        </p:txBody>
      </p:sp>
    </p:spTree>
    <p:extLst>
      <p:ext uri="{BB962C8B-B14F-4D97-AF65-F5344CB8AC3E}">
        <p14:creationId xmlns:p14="http://schemas.microsoft.com/office/powerpoint/2010/main" val="13901529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582101" y="1187752"/>
            <a:ext cx="4417786" cy="5248702"/>
          </a:xfrm>
        </p:spPr>
        <p:txBody>
          <a:bodyPr>
            <a:normAutofit/>
          </a:bodyPr>
          <a:lstStyle/>
          <a:p>
            <a:pPr marL="0" indent="0">
              <a:buNone/>
            </a:pPr>
            <a:r>
              <a:rPr lang="hr-HR" sz="2000" dirty="0"/>
              <a:t>Šiljo je uzeo knjigu u ruke i otvorio prvu stranicu. Pogled mu više nije bio tako natmuren. Hrabro je počeo čitati…</a:t>
            </a:r>
          </a:p>
          <a:p>
            <a:pPr marL="0" indent="0">
              <a:buNone/>
            </a:pPr>
            <a:r>
              <a:rPr lang="hr-HR" sz="2000" dirty="0"/>
              <a:t>U </a:t>
            </a:r>
            <a:r>
              <a:rPr lang="hr-HR" sz="2000" dirty="0" err="1"/>
              <a:t>SnjegoGradu</a:t>
            </a:r>
            <a:r>
              <a:rPr lang="hr-HR" sz="2000" dirty="0"/>
              <a:t> je bilo prekrasno. Sijalo je </a:t>
            </a:r>
            <a:r>
              <a:rPr lang="hr-HR" sz="2000" dirty="0" err="1"/>
              <a:t>snjegosunce</a:t>
            </a:r>
            <a:r>
              <a:rPr lang="hr-HR" sz="2000" dirty="0"/>
              <a:t>, i nije bilo jako hladno, taman toliko da se njegovi stanovnici, mali snjegovići, ne otope i da se mogu veselo vani igrati. </a:t>
            </a:r>
          </a:p>
          <a:p>
            <a:pPr marL="0" indent="0">
              <a:buNone/>
            </a:pPr>
            <a:r>
              <a:rPr lang="hr-HR" sz="2000" dirty="0"/>
              <a:t>Bilo ih je puno. Razlikovali su se po boji kapica i po boji očiju. Tako su i dobili imena: Zelenko, Crvenka, </a:t>
            </a:r>
            <a:r>
              <a:rPr lang="hr-HR" sz="2000" dirty="0" err="1"/>
              <a:t>Plavko</a:t>
            </a:r>
            <a:r>
              <a:rPr lang="hr-HR" sz="2000" dirty="0"/>
              <a:t>, </a:t>
            </a:r>
            <a:r>
              <a:rPr lang="hr-HR" sz="2000" dirty="0" err="1"/>
              <a:t>Žutko</a:t>
            </a:r>
            <a:r>
              <a:rPr lang="hr-HR" sz="2000" dirty="0"/>
              <a:t>, Zlaćana, Rozi </a:t>
            </a:r>
            <a:r>
              <a:rPr lang="hr-HR" sz="2000" dirty="0" err="1"/>
              <a:t>Coflek</a:t>
            </a:r>
            <a:r>
              <a:rPr lang="hr-HR" sz="2000" dirty="0"/>
              <a:t>, Plavi </a:t>
            </a:r>
            <a:r>
              <a:rPr lang="hr-HR" sz="2000" dirty="0" err="1"/>
              <a:t>Coflek</a:t>
            </a:r>
            <a:r>
              <a:rPr lang="hr-HR" sz="2000" dirty="0"/>
              <a:t>, Zeleni </a:t>
            </a:r>
            <a:r>
              <a:rPr lang="hr-HR" sz="2000" dirty="0" err="1"/>
              <a:t>Coflek</a:t>
            </a:r>
            <a:r>
              <a:rPr lang="hr-HR" sz="2000" dirty="0"/>
              <a:t>… </a:t>
            </a:r>
          </a:p>
          <a:p>
            <a:pPr marL="0" indent="0">
              <a:buNone/>
            </a:pPr>
            <a:r>
              <a:rPr lang="hr-HR" sz="2000" dirty="0"/>
              <a:t>Nitko nije znao jesu li im to prava imena ili su ih dobili kad su ovako lijepe kapice stavili na glavu. </a:t>
            </a:r>
          </a:p>
          <a:p>
            <a:pPr marL="0" indent="0">
              <a:buNone/>
            </a:pPr>
            <a:endParaRPr lang="hr-HR" sz="2400" dirty="0"/>
          </a:p>
          <a:p>
            <a:pPr marL="0" indent="0">
              <a:buNone/>
            </a:pPr>
            <a:endParaRPr lang="hr-HR" sz="2400" dirty="0"/>
          </a:p>
          <a:p>
            <a:pPr marL="0" indent="0">
              <a:buNone/>
            </a:pPr>
            <a:endParaRPr lang="hr-HR" sz="2400" dirty="0"/>
          </a:p>
          <a:p>
            <a:pPr marL="0" indent="0">
              <a:buNone/>
            </a:pPr>
            <a:endParaRPr lang="hr-HR" sz="2400" dirty="0"/>
          </a:p>
        </p:txBody>
      </p:sp>
      <p:pic>
        <p:nvPicPr>
          <p:cNvPr id="8" name="Rezervirano mjesto sadržaja 7">
            <a:extLst>
              <a:ext uri="{FF2B5EF4-FFF2-40B4-BE49-F238E27FC236}">
                <a16:creationId xmlns:a16="http://schemas.microsoft.com/office/drawing/2014/main" id="{57700E61-64E0-4CEF-92E0-21F9F5F0D53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94781" y="1046082"/>
            <a:ext cx="5315117" cy="5248702"/>
          </a:xfrm>
        </p:spPr>
      </p:pic>
      <p:sp>
        <p:nvSpPr>
          <p:cNvPr id="4" name="Rezervirano mjesto broja slajda 3"/>
          <p:cNvSpPr>
            <a:spLocks noGrp="1"/>
          </p:cNvSpPr>
          <p:nvPr>
            <p:ph type="sldNum" sz="quarter" idx="12"/>
          </p:nvPr>
        </p:nvSpPr>
        <p:spPr/>
        <p:txBody>
          <a:bodyPr/>
          <a:lstStyle/>
          <a:p>
            <a:fld id="{DCEE7784-1BBA-40CE-BA45-63C332E537D3}" type="slidenum">
              <a:rPr lang="hr-HR" smtClean="0"/>
              <a:t>4</a:t>
            </a:fld>
            <a:endParaRPr lang="hr-HR"/>
          </a:p>
        </p:txBody>
      </p:sp>
    </p:spTree>
    <p:extLst>
      <p:ext uri="{BB962C8B-B14F-4D97-AF65-F5344CB8AC3E}">
        <p14:creationId xmlns:p14="http://schemas.microsoft.com/office/powerpoint/2010/main" val="22794389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33504" y="901148"/>
            <a:ext cx="5105905" cy="5670249"/>
          </a:xfrm>
        </p:spPr>
        <p:txBody>
          <a:bodyPr>
            <a:normAutofit/>
          </a:bodyPr>
          <a:lstStyle/>
          <a:p>
            <a:pPr marL="0" indent="0">
              <a:buNone/>
            </a:pPr>
            <a:r>
              <a:rPr lang="hr-HR" sz="2000" dirty="0"/>
              <a:t>Šilji se činilo da se svi osmjehuju i pozivaju ga u svoju </a:t>
            </a:r>
            <a:r>
              <a:rPr lang="hr-HR" sz="2000" dirty="0" err="1"/>
              <a:t>snjegobajku</a:t>
            </a:r>
            <a:r>
              <a:rPr lang="hr-HR" sz="2000" dirty="0"/>
              <a:t> koja se zove </a:t>
            </a:r>
            <a:r>
              <a:rPr lang="hr-HR" sz="2000" dirty="0" err="1"/>
              <a:t>SnjegoGrad</a:t>
            </a:r>
            <a:r>
              <a:rPr lang="hr-HR" sz="2000" dirty="0"/>
              <a:t>. </a:t>
            </a:r>
          </a:p>
          <a:p>
            <a:pPr marL="0" indent="0">
              <a:buNone/>
            </a:pPr>
            <a:r>
              <a:rPr lang="hr-HR" sz="2000" dirty="0"/>
              <a:t>Jedino </a:t>
            </a:r>
            <a:r>
              <a:rPr lang="hr-HR" sz="2000" dirty="0" err="1"/>
              <a:t>snjegonačelnica</a:t>
            </a:r>
            <a:r>
              <a:rPr lang="hr-HR" sz="2000" dirty="0"/>
              <a:t> Danica bila je drugačija od ostalih stanovnika malog gradića. Ona je imala </a:t>
            </a:r>
            <a:r>
              <a:rPr lang="hr-HR" sz="2000" dirty="0" err="1"/>
              <a:t>roskasto</a:t>
            </a:r>
            <a:r>
              <a:rPr lang="hr-HR" sz="2000" dirty="0"/>
              <a:t> lice i sjedila je na velikom bijelom prijestolju na glavnom </a:t>
            </a:r>
            <a:r>
              <a:rPr lang="hr-HR" sz="2000" dirty="0" err="1"/>
              <a:t>snjegotrgu</a:t>
            </a:r>
            <a:r>
              <a:rPr lang="hr-HR" sz="2000" dirty="0"/>
              <a:t>. U samom centru zbivanja. Bila je jako znatiželjna i sve je morala znati i vidjeti. </a:t>
            </a:r>
          </a:p>
          <a:p>
            <a:pPr marL="0" indent="0">
              <a:lnSpc>
                <a:spcPct val="100000"/>
              </a:lnSpc>
              <a:buNone/>
            </a:pPr>
            <a:r>
              <a:rPr lang="hr-HR" sz="2000" dirty="0"/>
              <a:t>Gradonačelnica je najviše voljela ljubičastu i plavu boju. Zato su sve kućice u </a:t>
            </a:r>
            <a:r>
              <a:rPr lang="hr-HR" sz="2000" dirty="0" err="1"/>
              <a:t>SnjegoGradu</a:t>
            </a:r>
            <a:r>
              <a:rPr lang="hr-HR" sz="2000" dirty="0"/>
              <a:t> morale biti obojene </a:t>
            </a:r>
            <a:r>
              <a:rPr lang="hr-HR" sz="2000" dirty="0" err="1"/>
              <a:t>snjegoljubičasto</a:t>
            </a:r>
            <a:r>
              <a:rPr lang="hr-HR" sz="2000" dirty="0"/>
              <a:t>, a stanovnici su morali voziti                    </a:t>
            </a:r>
            <a:r>
              <a:rPr lang="hr-HR" sz="2000" dirty="0" err="1"/>
              <a:t>snjegoplave</a:t>
            </a:r>
            <a:r>
              <a:rPr lang="hr-HR" sz="2000" dirty="0"/>
              <a:t> automobile. </a:t>
            </a:r>
          </a:p>
          <a:p>
            <a:pPr marL="0" indent="0">
              <a:buNone/>
            </a:pPr>
            <a:r>
              <a:rPr lang="hr-HR" sz="2000" dirty="0"/>
              <a:t>Tko god nije poštovao njenu                 </a:t>
            </a:r>
            <a:r>
              <a:rPr lang="hr-HR" sz="2000" dirty="0" err="1"/>
              <a:t>snjegovolju</a:t>
            </a:r>
            <a:r>
              <a:rPr lang="hr-HR" sz="2000" dirty="0"/>
              <a:t> izrekla bi mu                    </a:t>
            </a:r>
            <a:r>
              <a:rPr lang="hr-HR" sz="2000" dirty="0" err="1"/>
              <a:t>snjegokaznu</a:t>
            </a:r>
            <a:r>
              <a:rPr lang="hr-HR" sz="2000" dirty="0"/>
              <a:t>. </a:t>
            </a:r>
          </a:p>
          <a:p>
            <a:pPr marL="0" indent="0">
              <a:buNone/>
            </a:pPr>
            <a:r>
              <a:rPr lang="hr-HR" sz="2000" dirty="0"/>
              <a:t>Bila je jako stroga i neumoljiva.</a:t>
            </a:r>
          </a:p>
        </p:txBody>
      </p:sp>
      <p:pic>
        <p:nvPicPr>
          <p:cNvPr id="8" name="Rezervirano mjesto sadržaja 7">
            <a:extLst>
              <a:ext uri="{FF2B5EF4-FFF2-40B4-BE49-F238E27FC236}">
                <a16:creationId xmlns:a16="http://schemas.microsoft.com/office/drawing/2014/main" id="{C08356A5-2E24-470B-A2F7-412DE51C111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4817"/>
          <a:stretch/>
        </p:blipFill>
        <p:spPr>
          <a:xfrm>
            <a:off x="6457263" y="3979319"/>
            <a:ext cx="2342179" cy="2394977"/>
          </a:xfrm>
        </p:spPr>
      </p:pic>
      <p:pic>
        <p:nvPicPr>
          <p:cNvPr id="5" name="Slika 4">
            <a:extLst>
              <a:ext uri="{FF2B5EF4-FFF2-40B4-BE49-F238E27FC236}">
                <a16:creationId xmlns:a16="http://schemas.microsoft.com/office/drawing/2014/main" id="{3D36659F-3D0F-4EE7-9414-BE13A6A2C39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8892207" y="3979319"/>
            <a:ext cx="2959054" cy="2394976"/>
          </a:xfrm>
          <a:prstGeom prst="rect">
            <a:avLst/>
          </a:prstGeom>
        </p:spPr>
      </p:pic>
      <p:pic>
        <p:nvPicPr>
          <p:cNvPr id="7" name="Slika 6">
            <a:extLst>
              <a:ext uri="{FF2B5EF4-FFF2-40B4-BE49-F238E27FC236}">
                <a16:creationId xmlns:a16="http://schemas.microsoft.com/office/drawing/2014/main" id="{CDA23CE1-A453-48D5-924E-2E70C00A82C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6812"/>
          <a:stretch/>
        </p:blipFill>
        <p:spPr>
          <a:xfrm rot="5400000">
            <a:off x="6266868" y="1333751"/>
            <a:ext cx="2722969" cy="2342178"/>
          </a:xfrm>
          <a:prstGeom prst="rect">
            <a:avLst/>
          </a:prstGeom>
        </p:spPr>
      </p:pic>
      <p:pic>
        <p:nvPicPr>
          <p:cNvPr id="10" name="Slika 9">
            <a:extLst>
              <a:ext uri="{FF2B5EF4-FFF2-40B4-BE49-F238E27FC236}">
                <a16:creationId xmlns:a16="http://schemas.microsoft.com/office/drawing/2014/main" id="{0609C352-40D8-41B7-9DE2-A30204BB681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2126"/>
          <a:stretch/>
        </p:blipFill>
        <p:spPr>
          <a:xfrm rot="10800000">
            <a:off x="8892205" y="1143352"/>
            <a:ext cx="2944011" cy="2722971"/>
          </a:xfrm>
          <a:prstGeom prst="rect">
            <a:avLst/>
          </a:prstGeom>
        </p:spPr>
      </p:pic>
      <p:pic>
        <p:nvPicPr>
          <p:cNvPr id="12" name="Slika 11">
            <a:extLst>
              <a:ext uri="{FF2B5EF4-FFF2-40B4-BE49-F238E27FC236}">
                <a16:creationId xmlns:a16="http://schemas.microsoft.com/office/drawing/2014/main" id="{3EC5687B-8A0C-4C10-9C23-15F65490D07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2274" t="22900" r="19420" b="16671"/>
          <a:stretch/>
        </p:blipFill>
        <p:spPr>
          <a:xfrm rot="10800000">
            <a:off x="3831606" y="4435551"/>
            <a:ext cx="1509019" cy="1680809"/>
          </a:xfrm>
          <a:prstGeom prst="rect">
            <a:avLst/>
          </a:prstGeom>
        </p:spPr>
      </p:pic>
      <p:sp>
        <p:nvSpPr>
          <p:cNvPr id="4" name="Rezervirano mjesto broja slajda 3"/>
          <p:cNvSpPr>
            <a:spLocks noGrp="1"/>
          </p:cNvSpPr>
          <p:nvPr>
            <p:ph type="sldNum" sz="quarter" idx="12"/>
          </p:nvPr>
        </p:nvSpPr>
        <p:spPr/>
        <p:txBody>
          <a:bodyPr/>
          <a:lstStyle/>
          <a:p>
            <a:fld id="{DCEE7784-1BBA-40CE-BA45-63C332E537D3}" type="slidenum">
              <a:rPr lang="hr-HR" smtClean="0"/>
              <a:t>5</a:t>
            </a:fld>
            <a:endParaRPr lang="hr-HR"/>
          </a:p>
        </p:txBody>
      </p:sp>
    </p:spTree>
    <p:extLst>
      <p:ext uri="{BB962C8B-B14F-4D97-AF65-F5344CB8AC3E}">
        <p14:creationId xmlns:p14="http://schemas.microsoft.com/office/powerpoint/2010/main" val="38942593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33505" y="901148"/>
            <a:ext cx="5026391" cy="5670249"/>
          </a:xfrm>
        </p:spPr>
        <p:txBody>
          <a:bodyPr>
            <a:normAutofit/>
          </a:bodyPr>
          <a:lstStyle/>
          <a:p>
            <a:pPr marL="0" indent="0">
              <a:buNone/>
            </a:pPr>
            <a:r>
              <a:rPr lang="hr-HR" sz="2000" dirty="0"/>
              <a:t>Gradonačelnica Danica imala je svoje </a:t>
            </a:r>
            <a:r>
              <a:rPr lang="hr-HR" sz="2000" dirty="0" err="1"/>
              <a:t>snjegopomoćnike</a:t>
            </a:r>
            <a:r>
              <a:rPr lang="hr-HR" sz="2000" dirty="0"/>
              <a:t>, </a:t>
            </a:r>
            <a:r>
              <a:rPr lang="hr-HR" sz="2000" dirty="0" err="1"/>
              <a:t>snjegoministre</a:t>
            </a:r>
            <a:r>
              <a:rPr lang="hr-HR" sz="2000" dirty="0"/>
              <a:t>.                    To su bili Crvenka i </a:t>
            </a:r>
            <a:r>
              <a:rPr lang="hr-HR" sz="2000" dirty="0" err="1"/>
              <a:t>Plavko</a:t>
            </a:r>
            <a:r>
              <a:rPr lang="hr-HR" sz="2000" dirty="0"/>
              <a:t>. </a:t>
            </a:r>
          </a:p>
          <a:p>
            <a:pPr marL="0" indent="0">
              <a:buNone/>
            </a:pPr>
            <a:r>
              <a:rPr lang="hr-HR" sz="2000" dirty="0"/>
              <a:t>Crvenka je bila ministrica                               hrane i financija, a </a:t>
            </a:r>
            <a:r>
              <a:rPr lang="hr-HR" sz="2000" dirty="0" err="1"/>
              <a:t>Plavko</a:t>
            </a:r>
            <a:r>
              <a:rPr lang="hr-HR" sz="2000" dirty="0"/>
              <a:t>                               svega ostalog. </a:t>
            </a:r>
          </a:p>
          <a:p>
            <a:pPr marL="0" indent="0">
              <a:buNone/>
            </a:pPr>
            <a:r>
              <a:rPr lang="hr-HR" sz="2000" dirty="0"/>
              <a:t>Uvijek su bili uz nju i čekali naredbe. Napravili bi sve što zapovijedi. A toga je uvijek bilo napretek. Ovo skuhaj, ono operi, ovo očisti, to odnesi, a drugo donesi, napravi kolače, reguliraj promet… Nije im bilo lako. Zahtjeva i naređenja koliko hoćeš. </a:t>
            </a:r>
          </a:p>
          <a:p>
            <a:pPr marL="0" indent="0">
              <a:buNone/>
            </a:pPr>
            <a:r>
              <a:rPr lang="hr-HR" sz="2000" dirty="0"/>
              <a:t>Ako je Danica bila gladna, Crvenka je odmah poskočila i </a:t>
            </a:r>
            <a:r>
              <a:rPr lang="hr-HR" sz="2000" dirty="0" err="1"/>
              <a:t>odkoturala</a:t>
            </a:r>
            <a:r>
              <a:rPr lang="hr-HR" sz="2000" dirty="0"/>
              <a:t> se do prve </a:t>
            </a:r>
            <a:r>
              <a:rPr lang="hr-HR" sz="2000" dirty="0" err="1"/>
              <a:t>snjegoslastičarnice</a:t>
            </a:r>
            <a:r>
              <a:rPr lang="hr-HR" sz="2000" dirty="0"/>
              <a:t>. </a:t>
            </a:r>
          </a:p>
          <a:p>
            <a:pPr marL="0" indent="0">
              <a:buNone/>
            </a:pPr>
            <a:r>
              <a:rPr lang="hr-HR" sz="2000" dirty="0"/>
              <a:t>Najdraže jelo gradonačelnice Danice bio je sladoled od jagode. Jela ga je svaki dan. Možda je baš zato njeno lice i bilo boje jagoda. </a:t>
            </a:r>
          </a:p>
        </p:txBody>
      </p:sp>
      <p:pic>
        <p:nvPicPr>
          <p:cNvPr id="7" name="Rezervirano mjesto sadržaja 6">
            <a:extLst>
              <a:ext uri="{FF2B5EF4-FFF2-40B4-BE49-F238E27FC236}">
                <a16:creationId xmlns:a16="http://schemas.microsoft.com/office/drawing/2014/main" id="{36D93E6C-E9D2-4373-8D4F-232DD857CAE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32106" y="917081"/>
            <a:ext cx="4903303" cy="5377702"/>
          </a:xfrm>
        </p:spPr>
      </p:pic>
      <p:pic>
        <p:nvPicPr>
          <p:cNvPr id="5" name="Slika 4">
            <a:extLst>
              <a:ext uri="{FF2B5EF4-FFF2-40B4-BE49-F238E27FC236}">
                <a16:creationId xmlns:a16="http://schemas.microsoft.com/office/drawing/2014/main" id="{07EA281E-B39E-457F-A3A8-C1C8F8034E9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1739" t="44331" r="30821" b="13156"/>
          <a:stretch/>
        </p:blipFill>
        <p:spPr>
          <a:xfrm rot="5400000">
            <a:off x="3640853" y="1248360"/>
            <a:ext cx="1265944" cy="1842052"/>
          </a:xfrm>
          <a:prstGeom prst="rect">
            <a:avLst/>
          </a:prstGeom>
        </p:spPr>
      </p:pic>
      <p:sp>
        <p:nvSpPr>
          <p:cNvPr id="4" name="Rezervirano mjesto broja slajda 3"/>
          <p:cNvSpPr>
            <a:spLocks noGrp="1"/>
          </p:cNvSpPr>
          <p:nvPr>
            <p:ph type="sldNum" sz="quarter" idx="12"/>
          </p:nvPr>
        </p:nvSpPr>
        <p:spPr/>
        <p:txBody>
          <a:bodyPr/>
          <a:lstStyle/>
          <a:p>
            <a:fld id="{DCEE7784-1BBA-40CE-BA45-63C332E537D3}" type="slidenum">
              <a:rPr lang="hr-HR" smtClean="0"/>
              <a:t>6</a:t>
            </a:fld>
            <a:endParaRPr lang="hr-HR"/>
          </a:p>
        </p:txBody>
      </p:sp>
    </p:spTree>
    <p:extLst>
      <p:ext uri="{BB962C8B-B14F-4D97-AF65-F5344CB8AC3E}">
        <p14:creationId xmlns:p14="http://schemas.microsoft.com/office/powerpoint/2010/main" val="27674653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86513" y="901147"/>
            <a:ext cx="4681835" cy="5670249"/>
          </a:xfrm>
        </p:spPr>
        <p:txBody>
          <a:bodyPr>
            <a:noAutofit/>
          </a:bodyPr>
          <a:lstStyle/>
          <a:p>
            <a:pPr marL="0" indent="0">
              <a:buNone/>
            </a:pPr>
            <a:r>
              <a:rPr lang="hr-HR" sz="2000" dirty="0"/>
              <a:t>I ja bi rado pojeo jagodu, pomislio je Šiljo. </a:t>
            </a:r>
          </a:p>
          <a:p>
            <a:pPr marL="0" indent="0">
              <a:buNone/>
            </a:pPr>
            <a:r>
              <a:rPr lang="hr-HR" sz="2000" dirty="0"/>
              <a:t>Kad bi barem mama napravila kolače. Ili možda tortu od njih. </a:t>
            </a:r>
          </a:p>
          <a:p>
            <a:pPr marL="0" indent="0">
              <a:buNone/>
            </a:pPr>
            <a:r>
              <a:rPr lang="hr-HR" sz="2000" dirty="0"/>
              <a:t>Sjetio se kako je zadnji put kad je mama napravila tortu, slučajno povukao </a:t>
            </a:r>
            <a:r>
              <a:rPr lang="hr-HR" sz="2000" dirty="0" err="1"/>
              <a:t>stoljnjak</a:t>
            </a:r>
            <a:r>
              <a:rPr lang="hr-HR" sz="2000" dirty="0"/>
              <a:t>. Sve što je bilo na stolu palo je na pod, zajedno s prekrasno ukrašenom tortom. </a:t>
            </a:r>
          </a:p>
          <a:p>
            <a:pPr marL="0" indent="0">
              <a:buNone/>
            </a:pPr>
            <a:r>
              <a:rPr lang="hr-HR" sz="2000" dirty="0"/>
              <a:t>Nije mu to smetalo. Sjeo je na pod i s tanjura polizao sve ostatke. Mislio je kako neće ništa reći mami. Ali to baš i nije išlo. Na vrhu nosa ostali su mu tragovi kreme. A takav nered mogao je samo on napraviti. </a:t>
            </a:r>
          </a:p>
          <a:p>
            <a:pPr marL="0" indent="0">
              <a:buNone/>
            </a:pPr>
            <a:r>
              <a:rPr lang="hr-HR" sz="2000" dirty="0"/>
              <a:t>Čim je došla doma s posla, mama je shvatila što se dogodilo. Cijela kuhinja bila je u neredu. Torte nigdje nije bilo. </a:t>
            </a:r>
          </a:p>
          <a:p>
            <a:pPr marL="0" indent="0">
              <a:buNone/>
            </a:pPr>
            <a:r>
              <a:rPr lang="hr-HR" sz="2000" dirty="0"/>
              <a:t>Tanjur razbijen, stol prazan, … znala je odmah tko je tu imao svoje prste.  </a:t>
            </a:r>
          </a:p>
          <a:p>
            <a:pPr marL="0" indent="0">
              <a:buNone/>
            </a:pPr>
            <a:r>
              <a:rPr lang="hr-HR" sz="2400" dirty="0"/>
              <a:t> </a:t>
            </a:r>
          </a:p>
        </p:txBody>
      </p:sp>
      <p:pic>
        <p:nvPicPr>
          <p:cNvPr id="6" name="Rezervirano mjesto sadržaja 5">
            <a:extLst>
              <a:ext uri="{FF2B5EF4-FFF2-40B4-BE49-F238E27FC236}">
                <a16:creationId xmlns:a16="http://schemas.microsoft.com/office/drawing/2014/main" id="{9C927162-8CC4-4E6F-9F7F-15A044A44C02}"/>
              </a:ext>
            </a:extLst>
          </p:cNvPr>
          <p:cNvPicPr>
            <a:picLocks noGrp="1" noChangeAspect="1"/>
          </p:cNvPicPr>
          <p:nvPr>
            <p:ph sz="half" idx="2"/>
          </p:nvPr>
        </p:nvPicPr>
        <p:blipFill>
          <a:blip r:embed="rId2"/>
          <a:stretch>
            <a:fillRect/>
          </a:stretch>
        </p:blipFill>
        <p:spPr>
          <a:xfrm>
            <a:off x="6824870" y="967409"/>
            <a:ext cx="4784034" cy="5603987"/>
          </a:xfrm>
          <a:prstGeom prst="rect">
            <a:avLst/>
          </a:prstGeom>
        </p:spPr>
      </p:pic>
      <p:sp>
        <p:nvSpPr>
          <p:cNvPr id="4" name="Rezervirano mjesto broja slajda 3"/>
          <p:cNvSpPr>
            <a:spLocks noGrp="1"/>
          </p:cNvSpPr>
          <p:nvPr>
            <p:ph type="sldNum" sz="quarter" idx="12"/>
          </p:nvPr>
        </p:nvSpPr>
        <p:spPr/>
        <p:txBody>
          <a:bodyPr/>
          <a:lstStyle/>
          <a:p>
            <a:fld id="{DCEE7784-1BBA-40CE-BA45-63C332E537D3}" type="slidenum">
              <a:rPr lang="hr-HR" smtClean="0"/>
              <a:t>7</a:t>
            </a:fld>
            <a:endParaRPr lang="hr-HR"/>
          </a:p>
        </p:txBody>
      </p:sp>
    </p:spTree>
    <p:extLst>
      <p:ext uri="{BB962C8B-B14F-4D97-AF65-F5344CB8AC3E}">
        <p14:creationId xmlns:p14="http://schemas.microsoft.com/office/powerpoint/2010/main" val="1149413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649359" y="901148"/>
            <a:ext cx="5300867" cy="5670249"/>
          </a:xfrm>
        </p:spPr>
        <p:txBody>
          <a:bodyPr>
            <a:normAutofit/>
          </a:bodyPr>
          <a:lstStyle/>
          <a:p>
            <a:pPr marL="0" indent="0">
              <a:buNone/>
            </a:pPr>
            <a:r>
              <a:rPr lang="hr-HR" sz="2000" dirty="0"/>
              <a:t>Hm, zanimljivo - čitao je dalje… </a:t>
            </a:r>
          </a:p>
          <a:p>
            <a:pPr marL="0" indent="0">
              <a:buNone/>
            </a:pPr>
            <a:r>
              <a:rPr lang="hr-HR" sz="2000" dirty="0"/>
              <a:t>Gle, pa stanovnici </a:t>
            </a:r>
            <a:r>
              <a:rPr lang="hr-HR" sz="2000" dirty="0" err="1"/>
              <a:t>SnjegoGrada</a:t>
            </a:r>
            <a:r>
              <a:rPr lang="hr-HR" sz="2000" dirty="0"/>
              <a:t> imaju i </a:t>
            </a:r>
            <a:r>
              <a:rPr lang="hr-HR" sz="2000" dirty="0" err="1"/>
              <a:t>snjegoautomobile</a:t>
            </a:r>
            <a:r>
              <a:rPr lang="hr-HR" sz="2000" dirty="0"/>
              <a:t>. </a:t>
            </a:r>
          </a:p>
          <a:p>
            <a:pPr marL="0" indent="0">
              <a:buNone/>
            </a:pPr>
            <a:r>
              <a:rPr lang="hr-HR" sz="2000" dirty="0"/>
              <a:t>I stvarno. Na malom trgu bilo je živahno. Zelenko se loše parkirao i zasmetao Crvenkapici koja nije mogla proći nogostupom. Jako se uvrijedila i naljutila na Zelenka. I počela je vikati. </a:t>
            </a:r>
          </a:p>
          <a:p>
            <a:pPr marL="0" indent="0">
              <a:buNone/>
            </a:pPr>
            <a:r>
              <a:rPr lang="hr-HR" sz="2000" dirty="0"/>
              <a:t>A zapravo, on joj se sviđao, takav </a:t>
            </a:r>
            <a:r>
              <a:rPr lang="hr-HR" sz="2000" dirty="0" err="1"/>
              <a:t>zelenokapi</a:t>
            </a:r>
            <a:r>
              <a:rPr lang="hr-HR" sz="2000" dirty="0"/>
              <a:t> s bijelim </a:t>
            </a:r>
            <a:r>
              <a:rPr lang="hr-HR" sz="2000" dirty="0" err="1"/>
              <a:t>coflekom</a:t>
            </a:r>
            <a:r>
              <a:rPr lang="hr-HR" sz="2000" dirty="0"/>
              <a:t> i s krasnim rozim očima. Možda se malo i zaljubila, pa je zato bila ljuta jer je nije htio ni pogledati. </a:t>
            </a:r>
          </a:p>
          <a:p>
            <a:pPr marL="0" indent="0">
              <a:buNone/>
            </a:pPr>
            <a:r>
              <a:rPr lang="hr-HR" sz="2000" dirty="0"/>
              <a:t>On se branio, rekao je da mu se jako žurilo jer mora puno učiti. Želi postati </a:t>
            </a:r>
            <a:r>
              <a:rPr lang="hr-HR" sz="2000" dirty="0" err="1"/>
              <a:t>snjegoliječnik</a:t>
            </a:r>
            <a:r>
              <a:rPr lang="hr-HR" sz="2000" dirty="0"/>
              <a:t>. </a:t>
            </a:r>
          </a:p>
          <a:p>
            <a:pPr marL="0" indent="0">
              <a:buNone/>
            </a:pPr>
            <a:r>
              <a:rPr lang="hr-HR" sz="2000" dirty="0"/>
              <a:t>Crvenkapica ga nije htjela ni saslušati. Istog časa tužila ga je gradonačelnici i ona mu je naredila da hitno </a:t>
            </a:r>
            <a:r>
              <a:rPr lang="hr-HR" sz="2000" dirty="0" err="1"/>
              <a:t>preparkira</a:t>
            </a:r>
            <a:r>
              <a:rPr lang="hr-HR" sz="2000" dirty="0"/>
              <a:t> svoj automobil. </a:t>
            </a:r>
          </a:p>
          <a:p>
            <a:pPr marL="0" indent="0">
              <a:buNone/>
            </a:pPr>
            <a:r>
              <a:rPr lang="hr-HR" sz="2000" dirty="0"/>
              <a:t>Za kaznu tri dana mora ići u školu biciklom. </a:t>
            </a:r>
          </a:p>
        </p:txBody>
      </p:sp>
      <p:pic>
        <p:nvPicPr>
          <p:cNvPr id="8" name="Rezervirano mjesto sadržaja 7">
            <a:extLst>
              <a:ext uri="{FF2B5EF4-FFF2-40B4-BE49-F238E27FC236}">
                <a16:creationId xmlns:a16="http://schemas.microsoft.com/office/drawing/2014/main" id="{FF0A22FB-EFA2-4E27-8D3D-76579CDFA20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0800000">
            <a:off x="6970643" y="901145"/>
            <a:ext cx="4571998" cy="5539409"/>
          </a:xfrm>
        </p:spPr>
      </p:pic>
      <p:sp>
        <p:nvSpPr>
          <p:cNvPr id="4" name="Rezervirano mjesto broja slajda 3"/>
          <p:cNvSpPr>
            <a:spLocks noGrp="1"/>
          </p:cNvSpPr>
          <p:nvPr>
            <p:ph type="sldNum" sz="quarter" idx="12"/>
          </p:nvPr>
        </p:nvSpPr>
        <p:spPr/>
        <p:txBody>
          <a:bodyPr/>
          <a:lstStyle/>
          <a:p>
            <a:fld id="{DCEE7784-1BBA-40CE-BA45-63C332E537D3}" type="slidenum">
              <a:rPr lang="hr-HR" smtClean="0"/>
              <a:t>8</a:t>
            </a:fld>
            <a:endParaRPr lang="hr-HR"/>
          </a:p>
        </p:txBody>
      </p:sp>
    </p:spTree>
    <p:extLst>
      <p:ext uri="{BB962C8B-B14F-4D97-AF65-F5344CB8AC3E}">
        <p14:creationId xmlns:p14="http://schemas.microsoft.com/office/powerpoint/2010/main" val="3708209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F19757-B3D2-4A78-B87F-AD7FAAB74626}"/>
              </a:ext>
            </a:extLst>
          </p:cNvPr>
          <p:cNvSpPr>
            <a:spLocks noGrp="1"/>
          </p:cNvSpPr>
          <p:nvPr>
            <p:ph type="title"/>
          </p:nvPr>
        </p:nvSpPr>
        <p:spPr>
          <a:xfrm>
            <a:off x="1097280" y="286603"/>
            <a:ext cx="10058400" cy="322997"/>
          </a:xfrm>
        </p:spPr>
        <p:txBody>
          <a:bodyPr>
            <a:noAutofit/>
          </a:bodyPr>
          <a:lstStyle/>
          <a:p>
            <a:r>
              <a:rPr lang="hr-HR" sz="2800" b="1" dirty="0">
                <a:solidFill>
                  <a:srgbClr val="7030A0"/>
                </a:solidFill>
              </a:rPr>
              <a:t>Šiljo u </a:t>
            </a:r>
            <a:r>
              <a:rPr lang="hr-HR" sz="2800" b="1" dirty="0" err="1">
                <a:solidFill>
                  <a:srgbClr val="7030A0"/>
                </a:solidFill>
              </a:rPr>
              <a:t>SnjegoGradu</a:t>
            </a:r>
            <a:endParaRPr lang="hr-HR" sz="2800" b="1" dirty="0">
              <a:solidFill>
                <a:srgbClr val="7030A0"/>
              </a:solidFill>
            </a:endParaRPr>
          </a:p>
        </p:txBody>
      </p:sp>
      <p:sp>
        <p:nvSpPr>
          <p:cNvPr id="3" name="Rezervirano mjesto sadržaja 2">
            <a:extLst>
              <a:ext uri="{FF2B5EF4-FFF2-40B4-BE49-F238E27FC236}">
                <a16:creationId xmlns:a16="http://schemas.microsoft.com/office/drawing/2014/main" id="{0E98F4F3-4695-433A-ADD7-2C4462DD0E27}"/>
              </a:ext>
            </a:extLst>
          </p:cNvPr>
          <p:cNvSpPr>
            <a:spLocks noGrp="1"/>
          </p:cNvSpPr>
          <p:nvPr>
            <p:ph sz="half" idx="1"/>
          </p:nvPr>
        </p:nvSpPr>
        <p:spPr>
          <a:xfrm>
            <a:off x="433505" y="901148"/>
            <a:ext cx="4244512" cy="5670249"/>
          </a:xfrm>
        </p:spPr>
        <p:txBody>
          <a:bodyPr>
            <a:normAutofit/>
          </a:bodyPr>
          <a:lstStyle/>
          <a:p>
            <a:pPr marL="0" indent="0">
              <a:buNone/>
            </a:pPr>
            <a:r>
              <a:rPr lang="hr-HR" sz="2000" dirty="0"/>
              <a:t>Zelenko se u sebi dobro nasmijao. Ako bude išao biciklom to će mu biti još bolje. Nije mu to baš nikakva kazna. A možda usput negdje vidi i prekrasni Ljubičasti </a:t>
            </a:r>
            <a:r>
              <a:rPr lang="hr-HR" sz="2000" dirty="0" err="1"/>
              <a:t>Coflek</a:t>
            </a:r>
            <a:r>
              <a:rPr lang="hr-HR" sz="2000" dirty="0"/>
              <a:t>. To je bila njegova </a:t>
            </a:r>
            <a:r>
              <a:rPr lang="hr-HR" sz="2000" dirty="0" err="1"/>
              <a:t>snjegocura</a:t>
            </a:r>
            <a:r>
              <a:rPr lang="hr-HR" sz="2000" dirty="0"/>
              <a:t>.</a:t>
            </a:r>
          </a:p>
          <a:p>
            <a:pPr marL="0" indent="0">
              <a:buNone/>
            </a:pPr>
            <a:r>
              <a:rPr lang="hr-HR" sz="2000" dirty="0"/>
              <a:t>Mama i tata Ljubičastog </a:t>
            </a:r>
            <a:r>
              <a:rPr lang="hr-HR" sz="2000" dirty="0" err="1"/>
              <a:t>Cofleka</a:t>
            </a:r>
            <a:r>
              <a:rPr lang="hr-HR" sz="2000" dirty="0"/>
              <a:t> jako su se posvađali i mama je s Ljubičastim </a:t>
            </a:r>
            <a:r>
              <a:rPr lang="hr-HR" sz="2000" dirty="0" err="1"/>
              <a:t>Coflekom</a:t>
            </a:r>
            <a:r>
              <a:rPr lang="hr-HR" sz="2000" dirty="0"/>
              <a:t> otišla kod bake u </a:t>
            </a:r>
            <a:r>
              <a:rPr lang="hr-HR" sz="2000" dirty="0" err="1"/>
              <a:t>Maštograd</a:t>
            </a:r>
            <a:r>
              <a:rPr lang="hr-HR" sz="2000" dirty="0"/>
              <a:t>. No, Zelenko to nije znao, pa se čudom čudio kako je nikad vani nema i ne može je naći. </a:t>
            </a:r>
          </a:p>
          <a:p>
            <a:pPr marL="0" indent="0">
              <a:buNone/>
            </a:pPr>
            <a:r>
              <a:rPr lang="hr-HR" sz="2000" dirty="0"/>
              <a:t>I ona je bila tužna. Morala je s bakom biti u kući i bilo joj je jako dosadno. </a:t>
            </a:r>
          </a:p>
          <a:p>
            <a:pPr marL="0" indent="0">
              <a:buNone/>
            </a:pPr>
            <a:r>
              <a:rPr lang="hr-HR" sz="2000" dirty="0"/>
              <a:t>Jer, u </a:t>
            </a:r>
            <a:r>
              <a:rPr lang="hr-HR" sz="2000" dirty="0" err="1"/>
              <a:t>Maštogradu</a:t>
            </a:r>
            <a:r>
              <a:rPr lang="hr-HR" sz="2000" dirty="0"/>
              <a:t> je bilo </a:t>
            </a:r>
            <a:r>
              <a:rPr lang="hr-HR" sz="2000" dirty="0" err="1"/>
              <a:t>pretoplo</a:t>
            </a:r>
            <a:r>
              <a:rPr lang="hr-HR" sz="2000" dirty="0"/>
              <a:t>. </a:t>
            </a:r>
          </a:p>
          <a:p>
            <a:pPr marL="0" indent="0">
              <a:buNone/>
            </a:pPr>
            <a:r>
              <a:rPr lang="hr-HR" sz="2000" dirty="0"/>
              <a:t>Kad bi bila vani razboljela bi se. Otopila bi se.  Dobila bi visoku temperaturu.  </a:t>
            </a:r>
          </a:p>
        </p:txBody>
      </p:sp>
      <p:pic>
        <p:nvPicPr>
          <p:cNvPr id="7" name="Rezervirano mjesto sadržaja 6">
            <a:extLst>
              <a:ext uri="{FF2B5EF4-FFF2-40B4-BE49-F238E27FC236}">
                <a16:creationId xmlns:a16="http://schemas.microsoft.com/office/drawing/2014/main" id="{03AC8C34-FEC1-4226-907B-E62F96FDAB5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0800000">
            <a:off x="6241774" y="901145"/>
            <a:ext cx="5386424" cy="5327376"/>
          </a:xfrm>
        </p:spPr>
      </p:pic>
      <p:sp>
        <p:nvSpPr>
          <p:cNvPr id="4" name="Rezervirano mjesto broja slajda 3"/>
          <p:cNvSpPr>
            <a:spLocks noGrp="1"/>
          </p:cNvSpPr>
          <p:nvPr>
            <p:ph type="sldNum" sz="quarter" idx="12"/>
          </p:nvPr>
        </p:nvSpPr>
        <p:spPr/>
        <p:txBody>
          <a:bodyPr/>
          <a:lstStyle/>
          <a:p>
            <a:fld id="{DCEE7784-1BBA-40CE-BA45-63C332E537D3}" type="slidenum">
              <a:rPr lang="hr-HR" smtClean="0"/>
              <a:t>9</a:t>
            </a:fld>
            <a:endParaRPr lang="hr-HR"/>
          </a:p>
        </p:txBody>
      </p:sp>
    </p:spTree>
    <p:extLst>
      <p:ext uri="{BB962C8B-B14F-4D97-AF65-F5344CB8AC3E}">
        <p14:creationId xmlns:p14="http://schemas.microsoft.com/office/powerpoint/2010/main" val="20740746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TotalTime>
  <Words>1775</Words>
  <Application>Microsoft Office PowerPoint</Application>
  <PresentationFormat>Široki zaslon</PresentationFormat>
  <Paragraphs>104</Paragraphs>
  <Slides>14</Slides>
  <Notes>0</Notes>
  <HiddenSlides>0</HiddenSlides>
  <MMClips>1</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14</vt:i4>
      </vt:variant>
    </vt:vector>
  </HeadingPairs>
  <TitlesOfParts>
    <vt:vector size="18" baseType="lpstr">
      <vt:lpstr>Arial</vt:lpstr>
      <vt:lpstr>Calibri</vt:lpstr>
      <vt:lpstr>Calibri Light</vt:lpstr>
      <vt:lpstr>Tema sustava Office</vt:lpstr>
      <vt:lpstr>ŠILJO U SNJEGOGRADU</vt:lpstr>
      <vt:lpstr>Šiljo u SnjegoGradu</vt:lpstr>
      <vt:lpstr>Šiljo u SnjegoGradu</vt:lpstr>
      <vt:lpstr>Šiljo u SnjegoGradu</vt:lpstr>
      <vt:lpstr>Šiljo u SnjegoGradu</vt:lpstr>
      <vt:lpstr>Šiljo u SnjegoGradu</vt:lpstr>
      <vt:lpstr>Šiljo u SnjegoGradu</vt:lpstr>
      <vt:lpstr>Šiljo u SnjegoGradu</vt:lpstr>
      <vt:lpstr>Šiljo u SnjegoGradu</vt:lpstr>
      <vt:lpstr>Šiljo u SnjegoGradu</vt:lpstr>
      <vt:lpstr>Šiljo u SnjegoGradu</vt:lpstr>
      <vt:lpstr>Šiljo u SnjegoGradu</vt:lpstr>
      <vt:lpstr>Šiljo u SnjegoGradu</vt:lpstr>
      <vt:lpstr>Šiljo u SnjegoGradu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ŠILJO U ČAROBNOM GRADU</dc:title>
  <dc:creator>Sanja Barbarić</dc:creator>
  <cp:lastModifiedBy>informatika00</cp:lastModifiedBy>
  <cp:revision>35</cp:revision>
  <cp:lastPrinted>2022-01-17T08:23:29Z</cp:lastPrinted>
  <dcterms:created xsi:type="dcterms:W3CDTF">2022-01-12T15:54:13Z</dcterms:created>
  <dcterms:modified xsi:type="dcterms:W3CDTF">2022-01-18T06:44:20Z</dcterms:modified>
</cp:coreProperties>
</file>